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9" r:id="rId4"/>
    <p:sldMasterId id="2147483670" r:id="rId5"/>
  </p:sldMasterIdLst>
  <p:notesMasterIdLst>
    <p:notesMasterId r:id="rId59"/>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311"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Lst>
  <p:sldSz cx="9144000" cy="6858000" type="screen4x3"/>
  <p:notesSz cx="6858000" cy="9144000"/>
  <p:embeddedFontLst>
    <p:embeddedFont>
      <p:font typeface="Calibri" panose="020F0502020204030204" pitchFamily="34" charset="0"/>
      <p:regular r:id="rId60"/>
      <p:bold r:id="rId61"/>
      <p:italic r:id="rId62"/>
      <p:boldItalic r:id="rId63"/>
    </p:embeddedFont>
    <p:embeddedFont>
      <p:font typeface="Franklin Gothic" panose="020B0604020202020204" charset="0"/>
      <p:regular r:id="rId64"/>
      <p:bold r:id="rId65"/>
      <p:italic r:id="rId66"/>
      <p:boldItalic r:id="rId67"/>
    </p:embeddedFont>
    <p:embeddedFont>
      <p:font typeface="Gill Sans" panose="020B0604020202020204" charset="0"/>
      <p:regular r:id="rId68"/>
      <p:bold r:id="rId69"/>
    </p:embeddedFont>
    <p:embeddedFont>
      <p:font typeface="Libre Franklin" panose="00000500000000000000" charset="0"/>
      <p:regular r:id="rId70"/>
      <p:bold r:id="rId71"/>
      <p:italic r:id="rId72"/>
      <p:boldItalic r:id="rId73"/>
    </p:embeddedFont>
    <p:embeddedFont>
      <p:font typeface="Libre Franklin Medium" panose="020B0604020202020204" charset="0"/>
      <p:regular r:id="rId74"/>
      <p:bold r:id="rId75"/>
      <p:italic r:id="rId76"/>
      <p:boldItalic r:id="rId77"/>
    </p:embeddedFont>
    <p:embeddedFont>
      <p:font typeface="Trebuchet MS" panose="020B0603020202020204" pitchFamily="34" charset="0"/>
      <p:regular r:id="rId78"/>
      <p:bold r:id="rId79"/>
      <p:italic r:id="rId80"/>
      <p:boldItalic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62"/>
    <p:restoredTop sz="83688"/>
  </p:normalViewPr>
  <p:slideViewPr>
    <p:cSldViewPr snapToGrid="0">
      <p:cViewPr varScale="1">
        <p:scale>
          <a:sx n="56" d="100"/>
          <a:sy n="56" d="100"/>
        </p:scale>
        <p:origin x="1488"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4.fntdata"/><Relationship Id="rId68" Type="http://schemas.openxmlformats.org/officeDocument/2006/relationships/font" Target="fonts/font9.fntdata"/><Relationship Id="rId84" Type="http://schemas.openxmlformats.org/officeDocument/2006/relationships/theme" Target="theme/theme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15.fntdata"/><Relationship Id="rId79" Type="http://schemas.openxmlformats.org/officeDocument/2006/relationships/font" Target="fonts/font20.fntdata"/><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font" Target="fonts/font18.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3.fntdata"/><Relationship Id="rId80" Type="http://schemas.openxmlformats.org/officeDocument/2006/relationships/font" Target="fonts/font21.fntdata"/><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font" Target="fonts/font19.fntdata"/><Relationship Id="rId81" Type="http://schemas.openxmlformats.org/officeDocument/2006/relationships/font" Target="fonts/font22.fntdata"/><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17.fntdata"/><Relationship Id="rId7" Type="http://schemas.openxmlformats.org/officeDocument/2006/relationships/slide" Target="slides/slide2.xml"/><Relationship Id="rId71" Type="http://schemas.openxmlformats.org/officeDocument/2006/relationships/font" Target="fonts/font12.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font" Target="fonts/font7.fntdata"/><Relationship Id="rId61" Type="http://schemas.openxmlformats.org/officeDocument/2006/relationships/font" Target="fonts/font2.fntdata"/><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topics.nytimes.com/top/reference/timestopics/organizations/a/american_medical_association/index.html?inline=nyt-org"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health.nytimes.com/health/guides/symptoms/morbid-obesity/overview.html?inline=nyt-classifier"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lifestylemedicine.org/Membership-Benefits"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www.lifestylemedicine.org/Why-Join"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73683af288_0_7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Franklin Gothic"/>
                <a:ea typeface="Franklin Gothic"/>
                <a:cs typeface="Franklin Gothic"/>
                <a:sym typeface="Franklin Gothic"/>
              </a:rPr>
              <a:t>Welcome and hello! We’re so excited you’re here and interested in learning about his amazing field called Lifestyle Medicine! Let’s begin! </a:t>
            </a:r>
            <a:endParaRPr>
              <a:latin typeface="Franklin Gothic"/>
              <a:ea typeface="Franklin Gothic"/>
              <a:cs typeface="Franklin Gothic"/>
              <a:sym typeface="Franklin Gothic"/>
            </a:endParaRPr>
          </a:p>
        </p:txBody>
      </p:sp>
      <p:sp>
        <p:nvSpPr>
          <p:cNvPr id="159" name="Google Shape;159;g73683af288_0_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8777ae6a25_0_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8777ae6a25_0_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Franklin Gothic"/>
                <a:ea typeface="Franklin Gothic"/>
                <a:cs typeface="Franklin Gothic"/>
                <a:sym typeface="Franklin Gothic"/>
              </a:rPr>
              <a:t>Now that know the history, let’s take a look at where we are today</a:t>
            </a:r>
            <a:endParaRPr>
              <a:latin typeface="Franklin Gothic"/>
              <a:ea typeface="Franklin Gothic"/>
              <a:cs typeface="Franklin Gothic"/>
              <a:sym typeface="Franklin Gothic"/>
            </a:endParaRPr>
          </a:p>
        </p:txBody>
      </p:sp>
      <p:sp>
        <p:nvSpPr>
          <p:cNvPr id="238" name="Google Shape;238;g8777ae6a25_0_5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76cf185b77_0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76cf185b77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Franklin Gothic"/>
                <a:ea typeface="Franklin Gothic"/>
                <a:cs typeface="Franklin Gothic"/>
                <a:sym typeface="Franklin Gothic"/>
              </a:rPr>
              <a:t>Most up to date CDC data as of April 2020. Infectious disease (Influenza and Pneumonia) don’t even make the top 5 causes of US death any longer. Diseases in red have a decreased incidence in populations implementing lifestyle medicine principles.  </a:t>
            </a:r>
            <a:endParaRPr>
              <a:latin typeface="Franklin Gothic"/>
              <a:ea typeface="Franklin Gothic"/>
              <a:cs typeface="Franklin Gothic"/>
              <a:sym typeface="Franklin Gothic"/>
            </a:endParaRPr>
          </a:p>
        </p:txBody>
      </p:sp>
      <p:sp>
        <p:nvSpPr>
          <p:cNvPr id="246" name="Google Shape;246;g76cf185b77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8005627626_0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8005627626_0_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Franklin Gothic"/>
                <a:ea typeface="Franklin Gothic"/>
                <a:cs typeface="Franklin Gothic"/>
                <a:sym typeface="Franklin Gothic"/>
              </a:rPr>
              <a:t>For those of you who are more graphically inclined… As you can see, infectious disease has fallen to 8th. However, chronic diseases, like heart disease, cerebrovascular disease, and diabetes have gradually climbed higher. </a:t>
            </a:r>
            <a:endParaRPr>
              <a:latin typeface="Franklin Gothic"/>
              <a:ea typeface="Franklin Gothic"/>
              <a:cs typeface="Franklin Gothic"/>
              <a:sym typeface="Franklin Gothic"/>
            </a:endParaRPr>
          </a:p>
        </p:txBody>
      </p:sp>
      <p:sp>
        <p:nvSpPr>
          <p:cNvPr id="254" name="Google Shape;254;g8005627626_0_3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76cf185b77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76cf185b77_0_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solidFill>
                  <a:srgbClr val="333333"/>
                </a:solidFill>
                <a:latin typeface="Franklin Gothic"/>
                <a:ea typeface="Franklin Gothic"/>
                <a:cs typeface="Franklin Gothic"/>
                <a:sym typeface="Franklin Gothic"/>
              </a:rPr>
              <a:t>Let’s take a slightly different approach to looking at these numbers- on the last slide you saw the top 10 leading causes of death in the US. Now let’s look at the 17 Leading Risk Factors for death in the United States. As you can see, dietary risks, tobacco use, high blood pressure, and elevated BMI make up the top 4 risk factors, reinforcing the pandemic of chronic disease in the US. </a:t>
            </a:r>
            <a:endParaRPr>
              <a:solidFill>
                <a:srgbClr val="333333"/>
              </a:solidFill>
              <a:latin typeface="Franklin Gothic"/>
              <a:ea typeface="Franklin Gothic"/>
              <a:cs typeface="Franklin Gothic"/>
              <a:sym typeface="Franklin Gothic"/>
            </a:endParaRPr>
          </a:p>
          <a:p>
            <a:pPr marL="0" lvl="0" indent="0" algn="l" rtl="0">
              <a:spcBef>
                <a:spcPts val="0"/>
              </a:spcBef>
              <a:spcAft>
                <a:spcPts val="0"/>
              </a:spcAft>
              <a:buClr>
                <a:schemeClr val="dk1"/>
              </a:buClr>
              <a:buFont typeface="Arial"/>
              <a:buNone/>
            </a:pPr>
            <a:endParaRPr>
              <a:solidFill>
                <a:srgbClr val="333333"/>
              </a:solidFill>
              <a:latin typeface="Franklin Gothic"/>
              <a:ea typeface="Franklin Gothic"/>
              <a:cs typeface="Franklin Gothic"/>
              <a:sym typeface="Franklin Gothic"/>
            </a:endParaRPr>
          </a:p>
          <a:p>
            <a:pPr marL="0" lvl="0" indent="0" algn="l" rtl="0">
              <a:spcBef>
                <a:spcPts val="0"/>
              </a:spcBef>
              <a:spcAft>
                <a:spcPts val="0"/>
              </a:spcAft>
              <a:buClr>
                <a:schemeClr val="dk1"/>
              </a:buClr>
              <a:buFont typeface="Arial"/>
              <a:buNone/>
            </a:pPr>
            <a:r>
              <a:rPr lang="en-US">
                <a:solidFill>
                  <a:srgbClr val="333333"/>
                </a:solidFill>
                <a:latin typeface="Franklin Gothic"/>
                <a:ea typeface="Franklin Gothic"/>
                <a:cs typeface="Franklin Gothic"/>
                <a:sym typeface="Franklin Gothic"/>
              </a:rPr>
              <a:t>The Principles of lifestyle medicine work to reduce many of these risk factors- including but not limited to dietary risks and tobacco and alcohol use- leading to decreases in blood pressure, BMI, fasting plasma glucose, and a host of other biomarkers. You can see why in today’s day and age, the principles of lifestyle medicine are needed. Later, we’ll talk about some evidence that proves beyond a doubt these simple principles can truly impact our health. But for now- let’s finish our discussion about the state of health in the US. </a:t>
            </a:r>
            <a:endParaRPr>
              <a:solidFill>
                <a:srgbClr val="333333"/>
              </a:solidFill>
              <a:latin typeface="Franklin Gothic"/>
              <a:ea typeface="Franklin Gothic"/>
              <a:cs typeface="Franklin Gothic"/>
              <a:sym typeface="Franklin Gothic"/>
            </a:endParaRPr>
          </a:p>
        </p:txBody>
      </p:sp>
      <p:sp>
        <p:nvSpPr>
          <p:cNvPr id="261" name="Google Shape;261;g76cf185b77_0_3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8005627626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8005627626_1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Font typeface="Arial"/>
              <a:buNone/>
            </a:pPr>
            <a:r>
              <a:rPr lang="en-US" sz="1000">
                <a:latin typeface="Franklin Gothic"/>
                <a:ea typeface="Franklin Gothic"/>
                <a:cs typeface="Franklin Gothic"/>
                <a:sym typeface="Franklin Gothic"/>
              </a:rPr>
              <a:t>Another way to look at risk factors- the American Heart Association created this graph on the prevalence of cardiovascular risk factors in US adults from data collected from the National Health and Nutrition Examination Survey (2016). </a:t>
            </a:r>
            <a:endParaRPr sz="1000">
              <a:latin typeface="Franklin Gothic"/>
              <a:ea typeface="Franklin Gothic"/>
              <a:cs typeface="Franklin Gothic"/>
              <a:sym typeface="Franklin Gothic"/>
            </a:endParaRPr>
          </a:p>
          <a:p>
            <a:pPr marL="0" lvl="0" indent="0" algn="l" rtl="0">
              <a:lnSpc>
                <a:spcPct val="80000"/>
              </a:lnSpc>
              <a:spcBef>
                <a:spcPts val="0"/>
              </a:spcBef>
              <a:spcAft>
                <a:spcPts val="0"/>
              </a:spcAft>
              <a:buClr>
                <a:schemeClr val="dk1"/>
              </a:buClr>
              <a:buFont typeface="Arial"/>
              <a:buNone/>
            </a:pPr>
            <a:endParaRPr sz="1000">
              <a:latin typeface="Franklin Gothic"/>
              <a:ea typeface="Franklin Gothic"/>
              <a:cs typeface="Franklin Gothic"/>
              <a:sym typeface="Franklin Gothic"/>
            </a:endParaRPr>
          </a:p>
          <a:p>
            <a:pPr marL="0" lvl="0" indent="0" algn="l" rtl="0">
              <a:lnSpc>
                <a:spcPct val="80000"/>
              </a:lnSpc>
              <a:spcBef>
                <a:spcPts val="0"/>
              </a:spcBef>
              <a:spcAft>
                <a:spcPts val="0"/>
              </a:spcAft>
              <a:buClr>
                <a:schemeClr val="dk1"/>
              </a:buClr>
              <a:buFont typeface="Arial"/>
              <a:buNone/>
            </a:pPr>
            <a:r>
              <a:rPr lang="en-US" sz="1000">
                <a:latin typeface="Franklin Gothic"/>
                <a:ea typeface="Franklin Gothic"/>
                <a:cs typeface="Franklin Gothic"/>
                <a:sym typeface="Franklin Gothic"/>
              </a:rPr>
              <a:t>On the X axis is the listing of risk factors. On the Y axis is the percentage of US adults. The colored bars represent different levels of control. The green bars are ideal control of that risk factor. The yellow bars are intermediate control, and the red bars are poor control.</a:t>
            </a:r>
            <a:endParaRPr sz="1000">
              <a:latin typeface="Franklin Gothic"/>
              <a:ea typeface="Franklin Gothic"/>
              <a:cs typeface="Franklin Gothic"/>
              <a:sym typeface="Franklin Gothic"/>
            </a:endParaRPr>
          </a:p>
          <a:p>
            <a:pPr marL="0" lvl="0" indent="0" algn="l" rtl="0">
              <a:lnSpc>
                <a:spcPct val="80000"/>
              </a:lnSpc>
              <a:spcBef>
                <a:spcPts val="0"/>
              </a:spcBef>
              <a:spcAft>
                <a:spcPts val="0"/>
              </a:spcAft>
              <a:buClr>
                <a:schemeClr val="dk1"/>
              </a:buClr>
              <a:buFont typeface="Arial"/>
              <a:buNone/>
            </a:pPr>
            <a:r>
              <a:rPr lang="en-US" sz="1000">
                <a:latin typeface="Franklin Gothic"/>
                <a:ea typeface="Franklin Gothic"/>
                <a:cs typeface="Franklin Gothic"/>
                <a:sym typeface="Franklin Gothic"/>
              </a:rPr>
              <a:t>Look at the graph for a moment. Let your eyes wander to the bars that have the greatest amount of red. Now find the areas with the least amount of red.</a:t>
            </a:r>
            <a:endParaRPr sz="1000">
              <a:latin typeface="Franklin Gothic"/>
              <a:ea typeface="Franklin Gothic"/>
              <a:cs typeface="Franklin Gothic"/>
              <a:sym typeface="Franklin Gothic"/>
            </a:endParaRPr>
          </a:p>
          <a:p>
            <a:pPr marL="0" lvl="0" indent="0" algn="l" rtl="0">
              <a:lnSpc>
                <a:spcPct val="80000"/>
              </a:lnSpc>
              <a:spcBef>
                <a:spcPts val="0"/>
              </a:spcBef>
              <a:spcAft>
                <a:spcPts val="0"/>
              </a:spcAft>
              <a:buClr>
                <a:schemeClr val="dk1"/>
              </a:buClr>
              <a:buFont typeface="Arial"/>
              <a:buNone/>
            </a:pPr>
            <a:endParaRPr sz="1000">
              <a:latin typeface="Franklin Gothic"/>
              <a:ea typeface="Franklin Gothic"/>
              <a:cs typeface="Franklin Gothic"/>
              <a:sym typeface="Franklin Gothic"/>
            </a:endParaRPr>
          </a:p>
          <a:p>
            <a:pPr marL="0" lvl="0" indent="0" algn="l" rtl="0">
              <a:lnSpc>
                <a:spcPct val="80000"/>
              </a:lnSpc>
              <a:spcBef>
                <a:spcPts val="0"/>
              </a:spcBef>
              <a:spcAft>
                <a:spcPts val="0"/>
              </a:spcAft>
              <a:buClr>
                <a:schemeClr val="dk1"/>
              </a:buClr>
              <a:buFont typeface="Arial"/>
              <a:buNone/>
            </a:pPr>
            <a:r>
              <a:rPr lang="en-US" sz="1000">
                <a:latin typeface="Franklin Gothic"/>
                <a:ea typeface="Franklin Gothic"/>
                <a:cs typeface="Franklin Gothic"/>
                <a:sym typeface="Franklin Gothic"/>
              </a:rPr>
              <a:t>What strikes you? I was struck by the fact that the smallest red bars were on the right hand side of the graph and that those were risk factors for which we</a:t>
            </a:r>
            <a:endParaRPr sz="1000">
              <a:latin typeface="Franklin Gothic"/>
              <a:ea typeface="Franklin Gothic"/>
              <a:cs typeface="Franklin Gothic"/>
              <a:sym typeface="Franklin Gothic"/>
            </a:endParaRPr>
          </a:p>
          <a:p>
            <a:pPr marL="0" lvl="0" indent="0" algn="l" rtl="0">
              <a:lnSpc>
                <a:spcPct val="80000"/>
              </a:lnSpc>
              <a:spcBef>
                <a:spcPts val="0"/>
              </a:spcBef>
              <a:spcAft>
                <a:spcPts val="0"/>
              </a:spcAft>
              <a:buClr>
                <a:schemeClr val="dk1"/>
              </a:buClr>
              <a:buFont typeface="Arial"/>
              <a:buNone/>
            </a:pPr>
            <a:r>
              <a:rPr lang="en-US" sz="1000">
                <a:latin typeface="Franklin Gothic"/>
                <a:ea typeface="Franklin Gothic"/>
                <a:cs typeface="Franklin Gothic"/>
                <a:sym typeface="Franklin Gothic"/>
              </a:rPr>
              <a:t>have a full armamentarium of drugs to help with treatment and control. Whereas I noticed that the risk factors with the largest red bars are those that are related to lifestyle- Healthy diet score, PA, BMI, smoking.</a:t>
            </a:r>
            <a:endParaRPr sz="1000">
              <a:latin typeface="Franklin Gothic"/>
              <a:ea typeface="Franklin Gothic"/>
              <a:cs typeface="Franklin Gothic"/>
              <a:sym typeface="Franklin Gothic"/>
            </a:endParaRPr>
          </a:p>
          <a:p>
            <a:pPr marL="0" lvl="0" indent="0" algn="l" rtl="0">
              <a:lnSpc>
                <a:spcPct val="80000"/>
              </a:lnSpc>
              <a:spcBef>
                <a:spcPts val="0"/>
              </a:spcBef>
              <a:spcAft>
                <a:spcPts val="0"/>
              </a:spcAft>
              <a:buClr>
                <a:schemeClr val="dk1"/>
              </a:buClr>
              <a:buFont typeface="Arial"/>
              <a:buNone/>
            </a:pPr>
            <a:endParaRPr sz="1000">
              <a:latin typeface="Franklin Gothic"/>
              <a:ea typeface="Franklin Gothic"/>
              <a:cs typeface="Franklin Gothic"/>
              <a:sym typeface="Franklin Gothic"/>
            </a:endParaRPr>
          </a:p>
          <a:p>
            <a:pPr marL="0" lvl="0" indent="0" algn="l" rtl="0">
              <a:lnSpc>
                <a:spcPct val="80000"/>
              </a:lnSpc>
              <a:spcBef>
                <a:spcPts val="0"/>
              </a:spcBef>
              <a:spcAft>
                <a:spcPts val="0"/>
              </a:spcAft>
              <a:buClr>
                <a:schemeClr val="dk1"/>
              </a:buClr>
              <a:buFont typeface="Arial"/>
              <a:buNone/>
            </a:pPr>
            <a:r>
              <a:rPr lang="en-US" sz="1000">
                <a:latin typeface="Franklin Gothic"/>
                <a:ea typeface="Franklin Gothic"/>
                <a:cs typeface="Franklin Gothic"/>
                <a:sym typeface="Franklin Gothic"/>
              </a:rPr>
              <a:t>There is no magic pill to help us eat a healthy diet or to get us to exercise. This means that if we want to reduce mortality from CV disease and increase CV health in this country, we should focus on lifestyle and address those risk factors we have the poorest control over.  </a:t>
            </a:r>
            <a:endParaRPr sz="1000">
              <a:latin typeface="Franklin Gothic"/>
              <a:ea typeface="Franklin Gothic"/>
              <a:cs typeface="Franklin Gothic"/>
              <a:sym typeface="Franklin Gothic"/>
            </a:endParaRPr>
          </a:p>
          <a:p>
            <a:pPr marL="0" lvl="0" indent="0" algn="l" rtl="0">
              <a:lnSpc>
                <a:spcPct val="80000"/>
              </a:lnSpc>
              <a:spcBef>
                <a:spcPts val="0"/>
              </a:spcBef>
              <a:spcAft>
                <a:spcPts val="0"/>
              </a:spcAft>
              <a:buClr>
                <a:schemeClr val="dk1"/>
              </a:buClr>
              <a:buFont typeface="Arial"/>
              <a:buNone/>
            </a:pPr>
            <a:r>
              <a:rPr lang="en-US" sz="1000">
                <a:latin typeface="Franklin Gothic"/>
                <a:ea typeface="Franklin Gothic"/>
                <a:cs typeface="Franklin Gothic"/>
                <a:sym typeface="Franklin Gothic"/>
              </a:rPr>
              <a:t>This graph clearly demonstrates that there is a gap in our ability to control 4 out of 7 CV disease risk factors and lifestyle modification can help fill that gap.</a:t>
            </a:r>
            <a:endParaRPr sz="1000">
              <a:latin typeface="Franklin Gothic"/>
              <a:ea typeface="Franklin Gothic"/>
              <a:cs typeface="Franklin Gothic"/>
              <a:sym typeface="Franklin Gothic"/>
            </a:endParaRPr>
          </a:p>
          <a:p>
            <a:pPr marL="0" lvl="0" indent="0" algn="l" rtl="0">
              <a:lnSpc>
                <a:spcPct val="80000"/>
              </a:lnSpc>
              <a:spcBef>
                <a:spcPts val="0"/>
              </a:spcBef>
              <a:spcAft>
                <a:spcPts val="0"/>
              </a:spcAft>
              <a:buClr>
                <a:schemeClr val="dk1"/>
              </a:buClr>
              <a:buFont typeface="Arial"/>
              <a:buNone/>
            </a:pPr>
            <a:r>
              <a:rPr lang="en-US" sz="1000">
                <a:latin typeface="Franklin Gothic"/>
                <a:ea typeface="Franklin Gothic"/>
                <a:cs typeface="Franklin Gothic"/>
                <a:sym typeface="Franklin Gothic"/>
              </a:rPr>
              <a:t> </a:t>
            </a:r>
            <a:endParaRPr sz="1000">
              <a:latin typeface="Franklin Gothic"/>
              <a:ea typeface="Franklin Gothic"/>
              <a:cs typeface="Franklin Gothic"/>
              <a:sym typeface="Franklin Gothic"/>
            </a:endParaRPr>
          </a:p>
          <a:p>
            <a:pPr marL="0" lvl="0" indent="0" algn="l" rtl="0">
              <a:lnSpc>
                <a:spcPct val="80000"/>
              </a:lnSpc>
              <a:spcBef>
                <a:spcPts val="0"/>
              </a:spcBef>
              <a:spcAft>
                <a:spcPts val="0"/>
              </a:spcAft>
              <a:buClr>
                <a:schemeClr val="dk1"/>
              </a:buClr>
              <a:buFont typeface="Arial"/>
              <a:buNone/>
            </a:pPr>
            <a:r>
              <a:rPr lang="en-US" sz="1000">
                <a:latin typeface="Franklin Gothic"/>
                <a:ea typeface="Franklin Gothic"/>
                <a:cs typeface="Franklin Gothic"/>
                <a:sym typeface="Franklin Gothic"/>
              </a:rPr>
              <a:t>Chart 2-2. Age-standardized prevalence estimates for poor, intermediate, and ideal cardiovascular health for each of the 7 metrics of cardiovascular health in the American Heart Association 2020 goals, among US adults aged 􏰃20 years, National Health and Nutrition Examination Survey (NHANES) 2005–2006 (baseline available data as of January 1, 2010). </a:t>
            </a:r>
            <a:endParaRPr>
              <a:solidFill>
                <a:srgbClr val="000000"/>
              </a:solidFill>
              <a:latin typeface="Arial"/>
              <a:ea typeface="Arial"/>
              <a:cs typeface="Arial"/>
              <a:sym typeface="Arial"/>
            </a:endParaRPr>
          </a:p>
        </p:txBody>
      </p:sp>
      <p:sp>
        <p:nvSpPr>
          <p:cNvPr id="270" name="Google Shape;270;g8005627626_1_2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76cf185b77_0_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76cf185b77_0_1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latin typeface="Franklin Gothic"/>
                <a:ea typeface="Franklin Gothic"/>
                <a:cs typeface="Franklin Gothic"/>
                <a:sym typeface="Franklin Gothic"/>
              </a:rPr>
              <a:t>Another way to look at this risk factor is to examine the daily vegetable intake of American Adults in different states as calculated by the CDC.</a:t>
            </a:r>
            <a:endParaRPr>
              <a:latin typeface="Franklin Gothic"/>
              <a:ea typeface="Franklin Gothic"/>
              <a:cs typeface="Franklin Gothic"/>
              <a:sym typeface="Franklin Gothic"/>
            </a:endParaRPr>
          </a:p>
          <a:p>
            <a:pPr marL="0" lvl="0" indent="0" algn="l" rtl="0">
              <a:spcBef>
                <a:spcPts val="0"/>
              </a:spcBef>
              <a:spcAft>
                <a:spcPts val="0"/>
              </a:spcAft>
              <a:buClr>
                <a:schemeClr val="dk1"/>
              </a:buClr>
              <a:buFont typeface="Arial"/>
              <a:buNone/>
            </a:pPr>
            <a:r>
              <a:rPr lang="en-US">
                <a:latin typeface="Franklin Gothic"/>
                <a:ea typeface="Franklin Gothic"/>
                <a:cs typeface="Franklin Gothic"/>
                <a:sym typeface="Franklin Gothic"/>
              </a:rPr>
              <a:t>The dark blue states are those that have the most adults reporting they eat less than 1 serving of vegetables a day.</a:t>
            </a:r>
            <a:endParaRPr>
              <a:latin typeface="Franklin Gothic"/>
              <a:ea typeface="Franklin Gothic"/>
              <a:cs typeface="Franklin Gothic"/>
              <a:sym typeface="Franklin Gothic"/>
            </a:endParaRPr>
          </a:p>
          <a:p>
            <a:pPr marL="0" lvl="0" indent="0" algn="l" rtl="0">
              <a:spcBef>
                <a:spcPts val="0"/>
              </a:spcBef>
              <a:spcAft>
                <a:spcPts val="0"/>
              </a:spcAft>
              <a:buClr>
                <a:schemeClr val="dk1"/>
              </a:buClr>
              <a:buFont typeface="Arial"/>
              <a:buNone/>
            </a:pPr>
            <a:r>
              <a:rPr lang="en-US">
                <a:latin typeface="Franklin Gothic"/>
                <a:ea typeface="Franklin Gothic"/>
                <a:cs typeface="Franklin Gothic"/>
                <a:sym typeface="Franklin Gothic"/>
              </a:rPr>
              <a:t>Now, this puts that healthy diet column into perspective.</a:t>
            </a:r>
            <a:endParaRPr>
              <a:latin typeface="Franklin Gothic"/>
              <a:ea typeface="Franklin Gothic"/>
              <a:cs typeface="Franklin Gothic"/>
              <a:sym typeface="Franklin Gothic"/>
            </a:endParaRPr>
          </a:p>
          <a:p>
            <a:pPr marL="0" lvl="0" indent="0" algn="l" rtl="0">
              <a:spcBef>
                <a:spcPts val="0"/>
              </a:spcBef>
              <a:spcAft>
                <a:spcPts val="0"/>
              </a:spcAft>
              <a:buNone/>
            </a:pPr>
            <a:endParaRPr/>
          </a:p>
        </p:txBody>
      </p:sp>
      <p:sp>
        <p:nvSpPr>
          <p:cNvPr id="278" name="Google Shape;278;g76cf185b77_0_13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8237bc8ba4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8237bc8ba4_0_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latin typeface="Franklin Gothic"/>
                <a:ea typeface="Franklin Gothic"/>
                <a:cs typeface="Franklin Gothic"/>
                <a:sym typeface="Franklin Gothic"/>
              </a:rPr>
              <a:t>You can see similar trends in the US fruit intake. </a:t>
            </a:r>
            <a:endParaRPr/>
          </a:p>
        </p:txBody>
      </p:sp>
      <p:sp>
        <p:nvSpPr>
          <p:cNvPr id="286" name="Google Shape;286;g8237bc8ba4_0_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76cf185b77_0_1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76cf185b77_0_1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solidFill>
                  <a:srgbClr val="000000"/>
                </a:solidFill>
                <a:highlight>
                  <a:srgbClr val="FEFEFE"/>
                </a:highlight>
                <a:latin typeface="Franklin Gothic"/>
                <a:ea typeface="Franklin Gothic"/>
                <a:cs typeface="Franklin Gothic"/>
                <a:sym typeface="Franklin Gothic"/>
              </a:rPr>
              <a:t>Let’s consider another one of the risk factors over which we seem to have poor control… the 2018 CDC finds only 23% of US adults meet federal recommendations for aerobic and muscle-strengthening activity</a:t>
            </a:r>
            <a:endParaRPr>
              <a:solidFill>
                <a:srgbClr val="000000"/>
              </a:solidFill>
              <a:highlight>
                <a:srgbClr val="FEFEFE"/>
              </a:highlight>
              <a:latin typeface="Franklin Gothic"/>
              <a:ea typeface="Franklin Gothic"/>
              <a:cs typeface="Franklin Gothic"/>
              <a:sym typeface="Franklin Gothic"/>
            </a:endParaRPr>
          </a:p>
          <a:p>
            <a:pPr marL="0" lvl="0" indent="0" algn="l" rtl="0">
              <a:spcBef>
                <a:spcPts val="0"/>
              </a:spcBef>
              <a:spcAft>
                <a:spcPts val="0"/>
              </a:spcAft>
              <a:buNone/>
            </a:pPr>
            <a:r>
              <a:rPr lang="en-US">
                <a:solidFill>
                  <a:srgbClr val="000000"/>
                </a:solidFill>
                <a:highlight>
                  <a:srgbClr val="FEFEFE"/>
                </a:highlight>
                <a:latin typeface="Franklin Gothic"/>
                <a:ea typeface="Franklin Gothic"/>
                <a:cs typeface="Franklin Gothic"/>
                <a:sym typeface="Franklin Gothic"/>
              </a:rPr>
              <a:t>(150 minutes weekly of moderate activity and at least 2 days per week of muscle-strengthening activities.) </a:t>
            </a:r>
            <a:endParaRPr>
              <a:solidFill>
                <a:srgbClr val="000000"/>
              </a:solidFill>
              <a:highlight>
                <a:srgbClr val="FEFEFE"/>
              </a:highlight>
              <a:latin typeface="Franklin Gothic"/>
              <a:ea typeface="Franklin Gothic"/>
              <a:cs typeface="Franklin Gothic"/>
              <a:sym typeface="Franklin Gothic"/>
            </a:endParaRPr>
          </a:p>
          <a:p>
            <a:pPr marL="0" lvl="0" indent="0" algn="l" rtl="0">
              <a:spcBef>
                <a:spcPts val="0"/>
              </a:spcBef>
              <a:spcAft>
                <a:spcPts val="0"/>
              </a:spcAft>
              <a:buNone/>
            </a:pPr>
            <a:r>
              <a:rPr lang="en-US">
                <a:solidFill>
                  <a:srgbClr val="000000"/>
                </a:solidFill>
                <a:highlight>
                  <a:srgbClr val="FEFEFE"/>
                </a:highlight>
                <a:latin typeface="Franklin Gothic"/>
                <a:ea typeface="Franklin Gothic"/>
                <a:cs typeface="Franklin Gothic"/>
                <a:sym typeface="Franklin Gothic"/>
              </a:rPr>
              <a:t>Nationally, the data shows that 23% meet the goals, but individual states vary from as few as 14.6% adults meeting guidelines to a high of 32.5%.</a:t>
            </a:r>
            <a:endParaRPr>
              <a:solidFill>
                <a:srgbClr val="000000"/>
              </a:solidFill>
              <a:highlight>
                <a:srgbClr val="FEFEFE"/>
              </a:highlight>
              <a:latin typeface="Franklin Gothic"/>
              <a:ea typeface="Franklin Gothic"/>
              <a:cs typeface="Franklin Gothic"/>
              <a:sym typeface="Franklin Gothic"/>
            </a:endParaRPr>
          </a:p>
          <a:p>
            <a:pPr marL="0" lvl="0" indent="0" algn="l" rtl="0">
              <a:spcBef>
                <a:spcPts val="0"/>
              </a:spcBef>
              <a:spcAft>
                <a:spcPts val="0"/>
              </a:spcAft>
              <a:buNone/>
            </a:pPr>
            <a:r>
              <a:rPr lang="en-US">
                <a:solidFill>
                  <a:srgbClr val="000000"/>
                </a:solidFill>
                <a:highlight>
                  <a:srgbClr val="FEFEFE"/>
                </a:highlight>
                <a:latin typeface="Franklin Gothic"/>
                <a:ea typeface="Franklin Gothic"/>
                <a:cs typeface="Franklin Gothic"/>
                <a:sym typeface="Franklin Gothic"/>
              </a:rPr>
              <a:t>While a more physically demanding occupation can contribute to more activity, the researchers said that regardless of occupation, those who do leisure-time physical activity report better health than those who do not.</a:t>
            </a:r>
            <a:endParaRPr>
              <a:solidFill>
                <a:srgbClr val="000000"/>
              </a:solidFill>
              <a:highlight>
                <a:srgbClr val="FEFEFE"/>
              </a:highlight>
              <a:latin typeface="Franklin Gothic"/>
              <a:ea typeface="Franklin Gothic"/>
              <a:cs typeface="Franklin Gothic"/>
              <a:sym typeface="Franklin Gothic"/>
            </a:endParaRPr>
          </a:p>
        </p:txBody>
      </p:sp>
      <p:sp>
        <p:nvSpPr>
          <p:cNvPr id="295" name="Google Shape;295;g76cf185b77_0_13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CDC aimed to collect data on percentage of US population that reported short sleep duration.  The prevalence of Short Sleep Duration of less than 7 hours/day in adults 18 years and older by county in the United States from 2010-2014. Data published in 2016.</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https://www.cdc.gov/sleep/pdf/surveillance/SAE_County_2014_Sleep_508tagged.pdf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376414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8777ae6a25_0_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8777ae6a25_0_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Franklin Gothic"/>
                <a:ea typeface="Franklin Gothic"/>
                <a:cs typeface="Franklin Gothic"/>
                <a:sym typeface="Franklin Gothic"/>
              </a:rPr>
              <a:t>Let’s take quick step back. Now we know where we are in terms of healthcare (shift of death burden from infectious disease to </a:t>
            </a:r>
            <a:r>
              <a:rPr lang="en-US" b="1" u="sng">
                <a:latin typeface="Franklin Gothic"/>
                <a:ea typeface="Franklin Gothic"/>
                <a:cs typeface="Franklin Gothic"/>
                <a:sym typeface="Franklin Gothic"/>
              </a:rPr>
              <a:t>chronic disease</a:t>
            </a:r>
            <a:r>
              <a:rPr lang="en-US">
                <a:latin typeface="Franklin Gothic"/>
                <a:ea typeface="Franklin Gothic"/>
                <a:cs typeface="Franklin Gothic"/>
                <a:sym typeface="Franklin Gothic"/>
              </a:rPr>
              <a:t> which is now a HUGE issue that is killing THOUSANDS of people in the US each year) and why (easy access to food, higher calorie density of foods). Now let’s take a closer look as to how the pillars of LIfestyle Medicine can address these issues. </a:t>
            </a:r>
            <a:endParaRPr>
              <a:latin typeface="Franklin Gothic"/>
              <a:ea typeface="Franklin Gothic"/>
              <a:cs typeface="Franklin Gothic"/>
              <a:sym typeface="Franklin Gothic"/>
            </a:endParaRPr>
          </a:p>
        </p:txBody>
      </p:sp>
      <p:sp>
        <p:nvSpPr>
          <p:cNvPr id="303" name="Google Shape;303;g8777ae6a25_0_4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8777ae6a25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8777ae6a25_0_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Franklin Gothic"/>
                <a:ea typeface="Franklin Gothic"/>
                <a:cs typeface="Franklin Gothic"/>
                <a:sym typeface="Franklin Gothic"/>
              </a:rPr>
              <a:t>Some of you may be asking- what is lifestyle medicine anyway? That’s a great question! </a:t>
            </a:r>
            <a:endParaRPr>
              <a:latin typeface="Franklin Gothic"/>
              <a:ea typeface="Franklin Gothic"/>
              <a:cs typeface="Franklin Gothic"/>
              <a:sym typeface="Franklin Gothic"/>
            </a:endParaRPr>
          </a:p>
        </p:txBody>
      </p:sp>
      <p:sp>
        <p:nvSpPr>
          <p:cNvPr id="166" name="Google Shape;166;g8777ae6a25_0_2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8005627626_0_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8005627626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Franklin Gothic"/>
                <a:ea typeface="Franklin Gothic"/>
                <a:cs typeface="Franklin Gothic"/>
                <a:sym typeface="Franklin Gothic"/>
              </a:rPr>
              <a:t>The 5 Healthy Habits study, published in the American Journal of Medicine, compared the rates of obesity and adherence to these 5 healthy habits in adults from 1988-1994 and adults 2001-2006. These 5 healthy habits nicely parallel some of the foundational pillars of lifestyle medicine (so when you see 5 healthy habits, think pillars of lifestyle medicine) </a:t>
            </a:r>
            <a:endParaRPr>
              <a:latin typeface="Franklin Gothic"/>
              <a:ea typeface="Franklin Gothic"/>
              <a:cs typeface="Franklin Gothic"/>
              <a:sym typeface="Franklin Gothic"/>
            </a:endParaRPr>
          </a:p>
        </p:txBody>
      </p:sp>
      <p:sp>
        <p:nvSpPr>
          <p:cNvPr id="311" name="Google Shape;311;g8005627626_0_4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8005627626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8005627626_0_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Franklin Gothic"/>
                <a:ea typeface="Franklin Gothic"/>
                <a:cs typeface="Franklin Gothic"/>
                <a:sym typeface="Franklin Gothic"/>
              </a:rPr>
              <a:t>This is the table of results from that study… as you can see, BMI definitely increased between </a:t>
            </a:r>
            <a:r>
              <a:rPr lang="en-US"/>
              <a:t>1988-1994 and 2001-2006.</a:t>
            </a:r>
            <a:endParaRPr>
              <a:latin typeface="Franklin Gothic"/>
              <a:ea typeface="Franklin Gothic"/>
              <a:cs typeface="Franklin Gothic"/>
              <a:sym typeface="Franklin Gothic"/>
            </a:endParaRPr>
          </a:p>
        </p:txBody>
      </p:sp>
      <p:sp>
        <p:nvSpPr>
          <p:cNvPr id="319" name="Google Shape;319;g8005627626_0_4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8005627626_0_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8005627626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Franklin Gothic"/>
                <a:ea typeface="Franklin Gothic"/>
                <a:cs typeface="Franklin Gothic"/>
                <a:sym typeface="Franklin Gothic"/>
              </a:rPr>
              <a:t>It is clear from the study that adherence to any and all of the 5 healthy habits between 1988-1994 and 2001-2006 decreased precipitously, while obesity skyrocketed. Let’s take a closer look at the increasing prevalence of obesity. </a:t>
            </a:r>
            <a:endParaRPr>
              <a:latin typeface="Franklin Gothic"/>
              <a:ea typeface="Franklin Gothic"/>
              <a:cs typeface="Franklin Gothic"/>
              <a:sym typeface="Franklin Gothic"/>
            </a:endParaRPr>
          </a:p>
        </p:txBody>
      </p:sp>
      <p:sp>
        <p:nvSpPr>
          <p:cNvPr id="327" name="Google Shape;327;g8005627626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76cf185b77_0_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76cf185b77_0_7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u="sng">
                <a:latin typeface="Franklin Gothic"/>
                <a:ea typeface="Franklin Gothic"/>
                <a:cs typeface="Franklin Gothic"/>
                <a:sym typeface="Franklin Gothic"/>
              </a:rPr>
              <a:t>The </a:t>
            </a:r>
            <a:r>
              <a:rPr lang="en-US" u="sng">
                <a:latin typeface="Franklin Gothic"/>
                <a:ea typeface="Franklin Gothic"/>
                <a:cs typeface="Franklin Gothic"/>
                <a:sym typeface="Franklin Gothic"/>
                <a:hlinkClick r:id="rId3"/>
              </a:rPr>
              <a:t>American Medical Association officially recognized </a:t>
            </a:r>
            <a:r>
              <a:rPr lang="en-US" u="sng">
                <a:latin typeface="Franklin Gothic"/>
                <a:ea typeface="Franklin Gothic"/>
                <a:cs typeface="Franklin Gothic"/>
                <a:sym typeface="Franklin Gothic"/>
                <a:hlinkClick r:id="rId4"/>
              </a:rPr>
              <a:t>obesity as a disease in June 2014, a move that should have convinced physicians to pay more attention to the condition and spur more insurers to pay for treatments.</a:t>
            </a:r>
            <a:endParaRPr u="sng">
              <a:latin typeface="Franklin Gothic"/>
              <a:ea typeface="Franklin Gothic"/>
              <a:cs typeface="Franklin Gothic"/>
              <a:sym typeface="Franklin Gothic"/>
            </a:endParaRPr>
          </a:p>
          <a:p>
            <a:pPr marL="0" lvl="0" indent="0" algn="l" rtl="0">
              <a:spcBef>
                <a:spcPts val="0"/>
              </a:spcBef>
              <a:spcAft>
                <a:spcPts val="0"/>
              </a:spcAft>
              <a:buClr>
                <a:schemeClr val="dk1"/>
              </a:buClr>
              <a:buFont typeface="Arial"/>
              <a:buNone/>
            </a:pPr>
            <a:endParaRPr>
              <a:latin typeface="Franklin Gothic"/>
              <a:ea typeface="Franklin Gothic"/>
              <a:cs typeface="Franklin Gothic"/>
              <a:sym typeface="Franklin Gothic"/>
            </a:endParaRPr>
          </a:p>
          <a:p>
            <a:pPr marL="0" lvl="0" indent="0" algn="l" rtl="0">
              <a:spcBef>
                <a:spcPts val="0"/>
              </a:spcBef>
              <a:spcAft>
                <a:spcPts val="0"/>
              </a:spcAft>
              <a:buClr>
                <a:schemeClr val="dk1"/>
              </a:buClr>
              <a:buFont typeface="Arial"/>
              <a:buNone/>
            </a:pPr>
            <a:r>
              <a:rPr lang="en-US">
                <a:latin typeface="Franklin Gothic"/>
                <a:ea typeface="Franklin Gothic"/>
                <a:cs typeface="Franklin Gothic"/>
                <a:sym typeface="Franklin Gothic"/>
              </a:rPr>
              <a:t>There is an obesity epidemic and it is only getting worse, despite all our medications and procedures we now have available to us. Two years ago, in 2018 it was noted that we were in a worse place than we were in 2011, as a nation.  </a:t>
            </a:r>
            <a:endParaRPr>
              <a:latin typeface="Franklin Gothic"/>
              <a:ea typeface="Franklin Gothic"/>
              <a:cs typeface="Franklin Gothic"/>
              <a:sym typeface="Franklin Gothic"/>
            </a:endParaRPr>
          </a:p>
          <a:p>
            <a:pPr marL="0" lvl="0" indent="0" algn="l" rtl="0">
              <a:spcBef>
                <a:spcPts val="0"/>
              </a:spcBef>
              <a:spcAft>
                <a:spcPts val="0"/>
              </a:spcAft>
              <a:buClr>
                <a:schemeClr val="dk1"/>
              </a:buClr>
              <a:buFont typeface="Arial"/>
              <a:buNone/>
            </a:pPr>
            <a:endParaRPr>
              <a:latin typeface="Franklin Gothic"/>
              <a:ea typeface="Franklin Gothic"/>
              <a:cs typeface="Franklin Gothic"/>
              <a:sym typeface="Franklin Gothic"/>
            </a:endParaRPr>
          </a:p>
          <a:p>
            <a:pPr marL="0" lvl="0" indent="0" algn="l" rtl="0">
              <a:spcBef>
                <a:spcPts val="0"/>
              </a:spcBef>
              <a:spcAft>
                <a:spcPts val="0"/>
              </a:spcAft>
              <a:buClr>
                <a:schemeClr val="dk1"/>
              </a:buClr>
              <a:buFont typeface="Arial"/>
              <a:buNone/>
            </a:pPr>
            <a:r>
              <a:rPr lang="en-US">
                <a:latin typeface="Franklin Gothic"/>
                <a:ea typeface="Franklin Gothic"/>
                <a:cs typeface="Franklin Gothic"/>
                <a:sym typeface="Franklin Gothic"/>
              </a:rPr>
              <a:t>Things aren’t getting better. According to the CDC, in 1990 we were starting to collect the data and noted that several states had what was deemed at that time a “large percent” (10-14%) of people in the obese category-BMI greater than or equal to 30. 10-14% obesity rates for a state would today be considered low. </a:t>
            </a:r>
            <a:endParaRPr>
              <a:latin typeface="Franklin Gothic"/>
              <a:ea typeface="Franklin Gothic"/>
              <a:cs typeface="Franklin Gothic"/>
              <a:sym typeface="Franklin Gothic"/>
            </a:endParaRPr>
          </a:p>
          <a:p>
            <a:pPr marL="0" lvl="0" indent="0" algn="l" rtl="0">
              <a:spcBef>
                <a:spcPts val="0"/>
              </a:spcBef>
              <a:spcAft>
                <a:spcPts val="0"/>
              </a:spcAft>
              <a:buClr>
                <a:schemeClr val="dk1"/>
              </a:buClr>
              <a:buFont typeface="Arial"/>
              <a:buNone/>
            </a:pPr>
            <a:endParaRPr>
              <a:latin typeface="Franklin Gothic"/>
              <a:ea typeface="Franklin Gothic"/>
              <a:cs typeface="Franklin Gothic"/>
              <a:sym typeface="Franklin Gothic"/>
            </a:endParaRPr>
          </a:p>
          <a:p>
            <a:pPr marL="0" lvl="0" indent="0" algn="l" rtl="0">
              <a:spcBef>
                <a:spcPts val="0"/>
              </a:spcBef>
              <a:spcAft>
                <a:spcPts val="0"/>
              </a:spcAft>
              <a:buClr>
                <a:schemeClr val="dk1"/>
              </a:buClr>
              <a:buFont typeface="Arial"/>
              <a:buNone/>
            </a:pPr>
            <a:r>
              <a:rPr lang="en-US">
                <a:latin typeface="Franklin Gothic"/>
                <a:ea typeface="Franklin Gothic"/>
                <a:cs typeface="Franklin Gothic"/>
                <a:sym typeface="Franklin Gothic"/>
              </a:rPr>
              <a:t>From 2011, you can clearly see that many states experienced an increase in the number of obese inhabitants.  The yellow states have 25-29% of their population classified as obese, the orange states 30-35%, and dark red have over 35% of the population classified as obese. These statistics seem grim, but there is a sparkle of hope for the health of our nation.</a:t>
            </a:r>
            <a:endParaRPr>
              <a:latin typeface="Franklin Gothic"/>
              <a:ea typeface="Franklin Gothic"/>
              <a:cs typeface="Franklin Gothic"/>
              <a:sym typeface="Franklin Gothic"/>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sz="1300">
              <a:highlight>
                <a:srgbClr val="FFFFFF"/>
              </a:highlight>
              <a:latin typeface="Arial"/>
              <a:ea typeface="Arial"/>
              <a:cs typeface="Arial"/>
              <a:sym typeface="Arial"/>
            </a:endParaRPr>
          </a:p>
        </p:txBody>
      </p:sp>
      <p:sp>
        <p:nvSpPr>
          <p:cNvPr id="335" name="Google Shape;335;g76cf185b77_0_7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76cf185b77_0_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76cf185b77_0_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Franklin Gothic"/>
                <a:ea typeface="Franklin Gothic"/>
                <a:cs typeface="Franklin Gothic"/>
                <a:sym typeface="Franklin Gothic"/>
              </a:rPr>
              <a:t>So now we know that obesity in the US is increasing, while adherence to the 5 healthy habits are decreasing... but let’s take a closer look at how correlated these two facts really are. As you can see from this graph, which was created from the data of the </a:t>
            </a:r>
            <a:r>
              <a:rPr lang="en-US"/>
              <a:t>1988-1994 cohort</a:t>
            </a:r>
            <a:r>
              <a:rPr lang="en-US">
                <a:latin typeface="Franklin Gothic"/>
                <a:ea typeface="Franklin Gothic"/>
                <a:cs typeface="Franklin Gothic"/>
                <a:sym typeface="Franklin Gothic"/>
              </a:rPr>
              <a:t>, a lower BMI is strongly correlated with adherence to more of the 5 healthy habits. But lifestyle medicine doesn’t just combat obesity, it does so much more!</a:t>
            </a:r>
            <a:endParaRPr>
              <a:latin typeface="Franklin Gothic"/>
              <a:ea typeface="Franklin Gothic"/>
              <a:cs typeface="Franklin Gothic"/>
              <a:sym typeface="Franklin Gothic"/>
            </a:endParaRPr>
          </a:p>
        </p:txBody>
      </p:sp>
      <p:sp>
        <p:nvSpPr>
          <p:cNvPr id="346" name="Google Shape;346;g76cf185b77_0_6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76cf185b77_0_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76cf185b77_0_8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sz="1000">
                <a:solidFill>
                  <a:srgbClr val="000000"/>
                </a:solidFill>
                <a:latin typeface="Franklin Gothic"/>
                <a:ea typeface="Franklin Gothic"/>
                <a:cs typeface="Franklin Gothic"/>
                <a:sym typeface="Franklin Gothic"/>
              </a:rPr>
              <a:t>Here is a graph is from a</a:t>
            </a:r>
            <a:r>
              <a:rPr lang="en-US" sz="1000">
                <a:solidFill>
                  <a:srgbClr val="000000"/>
                </a:solidFill>
                <a:highlight>
                  <a:srgbClr val="FFFFFF"/>
                </a:highlight>
                <a:latin typeface="Franklin Gothic"/>
                <a:ea typeface="Franklin Gothic"/>
                <a:cs typeface="Franklin Gothic"/>
                <a:sym typeface="Franklin Gothic"/>
              </a:rPr>
              <a:t> population-based, prospective cohort of Swedish men comprised 45- to 79-year-old men who completed a detailed questionnaire on diet and lifestyle at baseline in 1997. The questionnaire assessed similar information to the 5 healthy habits, but called them “low-risk factors”: a healthy diet (top quintile of Recommended Food Score), moderate alcohol consumption (10 to 30 g/day), no smoking, being physically active (walking/bicycling ≥40 min/day and exercising ≥1 h/week), and having no abdominal adiposity (waist circumference &lt;95 cm). The researchers then followed these 20,721 men for 13 years and recorded the incidence of heart attacks. </a:t>
            </a:r>
            <a:endParaRPr sz="1000">
              <a:solidFill>
                <a:srgbClr val="000000"/>
              </a:solidFill>
              <a:highlight>
                <a:srgbClr val="FFFFFF"/>
              </a:highlight>
              <a:latin typeface="Franklin Gothic"/>
              <a:ea typeface="Franklin Gothic"/>
              <a:cs typeface="Franklin Gothic"/>
              <a:sym typeface="Franklin Gothic"/>
            </a:endParaRPr>
          </a:p>
          <a:p>
            <a:pPr marL="0" lvl="0" indent="0" algn="l" rtl="0">
              <a:spcBef>
                <a:spcPts val="0"/>
              </a:spcBef>
              <a:spcAft>
                <a:spcPts val="0"/>
              </a:spcAft>
              <a:buClr>
                <a:schemeClr val="dk1"/>
              </a:buClr>
              <a:buFont typeface="Arial"/>
              <a:buNone/>
            </a:pPr>
            <a:endParaRPr sz="1000">
              <a:solidFill>
                <a:srgbClr val="000000"/>
              </a:solidFill>
              <a:latin typeface="Franklin Gothic"/>
              <a:ea typeface="Franklin Gothic"/>
              <a:cs typeface="Franklin Gothic"/>
              <a:sym typeface="Franklin Gothic"/>
            </a:endParaRPr>
          </a:p>
          <a:p>
            <a:pPr marL="0" lvl="0" indent="0" algn="l" rtl="0">
              <a:spcBef>
                <a:spcPts val="0"/>
              </a:spcBef>
              <a:spcAft>
                <a:spcPts val="0"/>
              </a:spcAft>
              <a:buClr>
                <a:schemeClr val="dk1"/>
              </a:buClr>
              <a:buFont typeface="Arial"/>
              <a:buNone/>
            </a:pPr>
            <a:r>
              <a:rPr lang="en-US" sz="1000">
                <a:solidFill>
                  <a:srgbClr val="000000"/>
                </a:solidFill>
                <a:latin typeface="Franklin Gothic"/>
                <a:ea typeface="Franklin Gothic"/>
                <a:cs typeface="Franklin Gothic"/>
                <a:sym typeface="Franklin Gothic"/>
              </a:rPr>
              <a:t>The results show that for every additional low- risk behavior , the men in this study were less likely to suffer a myocardial infarction over the 13 years of follow up in the study. This study found </a:t>
            </a:r>
            <a:r>
              <a:rPr lang="en-US" sz="1000">
                <a:solidFill>
                  <a:srgbClr val="000000"/>
                </a:solidFill>
                <a:highlight>
                  <a:srgbClr val="FFFFFF"/>
                </a:highlight>
                <a:latin typeface="Franklin Gothic"/>
                <a:ea typeface="Franklin Gothic"/>
                <a:cs typeface="Franklin Gothic"/>
                <a:sym typeface="Franklin Gothic"/>
              </a:rPr>
              <a:t>almost 4 of 5 MIs in men may be preventable with a combined low-risk behavior.</a:t>
            </a:r>
            <a:endParaRPr sz="1000">
              <a:solidFill>
                <a:srgbClr val="000000"/>
              </a:solidFill>
              <a:highlight>
                <a:srgbClr val="FFFFFF"/>
              </a:highlight>
              <a:latin typeface="Franklin Gothic"/>
              <a:ea typeface="Franklin Gothic"/>
              <a:cs typeface="Franklin Gothic"/>
              <a:sym typeface="Franklin Gothic"/>
            </a:endParaRPr>
          </a:p>
          <a:p>
            <a:pPr marL="0" lvl="0" indent="0" algn="l" rtl="0">
              <a:lnSpc>
                <a:spcPct val="115000"/>
              </a:lnSpc>
              <a:spcBef>
                <a:spcPts val="0"/>
              </a:spcBef>
              <a:spcAft>
                <a:spcPts val="0"/>
              </a:spcAft>
              <a:buClr>
                <a:schemeClr val="dk1"/>
              </a:buClr>
              <a:buSzPts val="1100"/>
              <a:buFont typeface="Arial"/>
              <a:buNone/>
            </a:pPr>
            <a:r>
              <a:rPr lang="en-US" sz="1000">
                <a:solidFill>
                  <a:srgbClr val="000000"/>
                </a:solidFill>
                <a:highlight>
                  <a:srgbClr val="FFFFFF"/>
                </a:highlight>
                <a:latin typeface="Franklin Gothic"/>
                <a:ea typeface="Franklin Gothic"/>
                <a:cs typeface="Franklin Gothic"/>
                <a:sym typeface="Franklin Gothic"/>
              </a:rPr>
              <a:t>Not only are these principles directly fighting obesity, they ALSO may be able to prevent 4 out of 5 heart attacks?!? There is NO drug in the world with such proven efficacy. </a:t>
            </a:r>
            <a:endParaRPr sz="1000">
              <a:solidFill>
                <a:srgbClr val="000000"/>
              </a:solidFill>
              <a:highlight>
                <a:srgbClr val="FFFFFF"/>
              </a:highlight>
              <a:latin typeface="Franklin Gothic"/>
              <a:ea typeface="Franklin Gothic"/>
              <a:cs typeface="Franklin Gothic"/>
              <a:sym typeface="Franklin Gothic"/>
            </a:endParaRPr>
          </a:p>
          <a:p>
            <a:pPr marL="0" lvl="0" indent="0" algn="l" rtl="0">
              <a:lnSpc>
                <a:spcPct val="115000"/>
              </a:lnSpc>
              <a:spcBef>
                <a:spcPts val="1600"/>
              </a:spcBef>
              <a:spcAft>
                <a:spcPts val="0"/>
              </a:spcAft>
              <a:buClr>
                <a:schemeClr val="dk1"/>
              </a:buClr>
              <a:buSzPts val="1100"/>
              <a:buFont typeface="Arial"/>
              <a:buNone/>
            </a:pPr>
            <a:r>
              <a:rPr lang="en-US" sz="1000" b="1">
                <a:solidFill>
                  <a:srgbClr val="000000"/>
                </a:solidFill>
                <a:highlight>
                  <a:srgbClr val="FFFFFF"/>
                </a:highlight>
                <a:latin typeface="Franklin Gothic"/>
                <a:ea typeface="Franklin Gothic"/>
                <a:cs typeface="Franklin Gothic"/>
                <a:sym typeface="Franklin Gothic"/>
              </a:rPr>
              <a:t>Objectives</a:t>
            </a:r>
            <a:r>
              <a:rPr lang="en-US" sz="1000">
                <a:solidFill>
                  <a:srgbClr val="000000"/>
                </a:solidFill>
                <a:highlight>
                  <a:srgbClr val="FFFFFF"/>
                </a:highlight>
                <a:latin typeface="Franklin Gothic"/>
                <a:ea typeface="Franklin Gothic"/>
                <a:cs typeface="Franklin Gothic"/>
                <a:sym typeface="Franklin Gothic"/>
              </a:rPr>
              <a:t> The aim of this study was to examine the benefit of combined low-risk diet and healthy lifestyle practices on the incidence of MI in men.</a:t>
            </a:r>
            <a:endParaRPr sz="1000">
              <a:solidFill>
                <a:srgbClr val="000000"/>
              </a:solidFill>
              <a:highlight>
                <a:srgbClr val="FFFFFF"/>
              </a:highlight>
              <a:latin typeface="Franklin Gothic"/>
              <a:ea typeface="Franklin Gothic"/>
              <a:cs typeface="Franklin Gothic"/>
              <a:sym typeface="Franklin Gothic"/>
            </a:endParaRPr>
          </a:p>
          <a:p>
            <a:pPr marL="0" lvl="0" indent="0" algn="l" rtl="0">
              <a:lnSpc>
                <a:spcPct val="115000"/>
              </a:lnSpc>
              <a:spcBef>
                <a:spcPts val="1600"/>
              </a:spcBef>
              <a:spcAft>
                <a:spcPts val="0"/>
              </a:spcAft>
              <a:buClr>
                <a:schemeClr val="dk1"/>
              </a:buClr>
              <a:buSzPts val="1100"/>
              <a:buFont typeface="Arial"/>
              <a:buNone/>
            </a:pPr>
            <a:r>
              <a:rPr lang="en-US" sz="1000" b="1">
                <a:solidFill>
                  <a:srgbClr val="000000"/>
                </a:solidFill>
                <a:highlight>
                  <a:srgbClr val="FFFFFF"/>
                </a:highlight>
                <a:latin typeface="Franklin Gothic"/>
                <a:ea typeface="Franklin Gothic"/>
                <a:cs typeface="Franklin Gothic"/>
                <a:sym typeface="Franklin Gothic"/>
              </a:rPr>
              <a:t>Methods</a:t>
            </a:r>
            <a:r>
              <a:rPr lang="en-US" sz="1000">
                <a:solidFill>
                  <a:srgbClr val="000000"/>
                </a:solidFill>
                <a:highlight>
                  <a:srgbClr val="FFFFFF"/>
                </a:highlight>
                <a:latin typeface="Franklin Gothic"/>
                <a:ea typeface="Franklin Gothic"/>
                <a:cs typeface="Franklin Gothic"/>
                <a:sym typeface="Franklin Gothic"/>
              </a:rPr>
              <a:t> The population-based, prospective cohort of Swedish men comprised 45- to 79-year-old men who completed a detailed questionnaire on diet and lifestyle at baseline in 1997. In total, 20,721 men with no history of cancer, cardiovascular disease, diabetes, hypertension, or high cholesterol levels were followed through 2009. Low-risk behavior included 5 factors: a healthy diet (top quintile of Recommended Food Score), moderate alcohol consumption (10 to 30 g/day), no smoking, being physically active (walking/bicycling ≥40 min/day and exercising ≥1 h/week), and having no abdominal adiposity (waist circumference &lt;95 cm).</a:t>
            </a:r>
            <a:endParaRPr sz="1000">
              <a:solidFill>
                <a:srgbClr val="000000"/>
              </a:solidFill>
              <a:highlight>
                <a:srgbClr val="FFFFFF"/>
              </a:highlight>
              <a:latin typeface="Franklin Gothic"/>
              <a:ea typeface="Franklin Gothic"/>
              <a:cs typeface="Franklin Gothic"/>
              <a:sym typeface="Franklin Gothic"/>
            </a:endParaRPr>
          </a:p>
          <a:p>
            <a:pPr marL="0" lvl="0" indent="0" algn="l" rtl="0">
              <a:lnSpc>
                <a:spcPct val="115000"/>
              </a:lnSpc>
              <a:spcBef>
                <a:spcPts val="1600"/>
              </a:spcBef>
              <a:spcAft>
                <a:spcPts val="0"/>
              </a:spcAft>
              <a:buClr>
                <a:schemeClr val="dk1"/>
              </a:buClr>
              <a:buSzPts val="1100"/>
              <a:buFont typeface="Arial"/>
              <a:buNone/>
            </a:pPr>
            <a:r>
              <a:rPr lang="en-US" sz="1000" b="1">
                <a:solidFill>
                  <a:srgbClr val="000000"/>
                </a:solidFill>
                <a:highlight>
                  <a:srgbClr val="FFFFFF"/>
                </a:highlight>
                <a:latin typeface="Franklin Gothic"/>
                <a:ea typeface="Franklin Gothic"/>
                <a:cs typeface="Franklin Gothic"/>
                <a:sym typeface="Franklin Gothic"/>
              </a:rPr>
              <a:t>Results</a:t>
            </a:r>
            <a:r>
              <a:rPr lang="en-US" sz="1000">
                <a:solidFill>
                  <a:srgbClr val="000000"/>
                </a:solidFill>
                <a:highlight>
                  <a:srgbClr val="FFFFFF"/>
                </a:highlight>
                <a:latin typeface="Franklin Gothic"/>
                <a:ea typeface="Franklin Gothic"/>
                <a:cs typeface="Franklin Gothic"/>
                <a:sym typeface="Franklin Gothic"/>
              </a:rPr>
              <a:t> During 11 years of follow-up, we ascertained 1,361 incident cases of MI. The low-risk dietary choice together with moderate alcohol consumption was associated with a relative risk of 0.65 (95% confidence interval [CI]: 0.48 to 0.87) compared with men having 0 of 5 low-risk factors. Men having all 5 low-risk factors compared with those with 0 low-risk factors had a relative risk of 0.14 (95% CI: 0.04 to 0.43). This combination of healthy behaviors, present in 1% of the men, could prevent 79% (95% CI: 34% to 93%) of the MI events on the basis of the study population.</a:t>
            </a:r>
            <a:endParaRPr sz="1000">
              <a:solidFill>
                <a:srgbClr val="000000"/>
              </a:solidFill>
              <a:highlight>
                <a:srgbClr val="FFFFFF"/>
              </a:highlight>
              <a:latin typeface="Franklin Gothic"/>
              <a:ea typeface="Franklin Gothic"/>
              <a:cs typeface="Franklin Gothic"/>
              <a:sym typeface="Franklin Gothic"/>
            </a:endParaRPr>
          </a:p>
          <a:p>
            <a:pPr marL="0" lvl="0" indent="0" algn="l" rtl="0">
              <a:lnSpc>
                <a:spcPct val="115000"/>
              </a:lnSpc>
              <a:spcBef>
                <a:spcPts val="1600"/>
              </a:spcBef>
              <a:spcAft>
                <a:spcPts val="0"/>
              </a:spcAft>
              <a:buClr>
                <a:schemeClr val="dk1"/>
              </a:buClr>
              <a:buSzPts val="1100"/>
              <a:buFont typeface="Arial"/>
              <a:buNone/>
            </a:pPr>
            <a:r>
              <a:rPr lang="en-US" sz="1000" b="1">
                <a:solidFill>
                  <a:srgbClr val="000000"/>
                </a:solidFill>
                <a:highlight>
                  <a:srgbClr val="FFFFFF"/>
                </a:highlight>
                <a:latin typeface="Franklin Gothic"/>
                <a:ea typeface="Franklin Gothic"/>
                <a:cs typeface="Franklin Gothic"/>
                <a:sym typeface="Franklin Gothic"/>
              </a:rPr>
              <a:t>Conclusions</a:t>
            </a:r>
            <a:r>
              <a:rPr lang="en-US" sz="1000">
                <a:solidFill>
                  <a:srgbClr val="000000"/>
                </a:solidFill>
                <a:highlight>
                  <a:srgbClr val="FFFFFF"/>
                </a:highlight>
                <a:latin typeface="Franklin Gothic"/>
                <a:ea typeface="Franklin Gothic"/>
                <a:cs typeface="Franklin Gothic"/>
                <a:sym typeface="Franklin Gothic"/>
              </a:rPr>
              <a:t> Almost 4 of 5 MIs in men may be preventable with a combined low-risk behavior.</a:t>
            </a:r>
            <a:endParaRPr sz="1000">
              <a:solidFill>
                <a:srgbClr val="000000"/>
              </a:solidFill>
              <a:highlight>
                <a:srgbClr val="FFFFFF"/>
              </a:highlight>
              <a:latin typeface="Franklin Gothic"/>
              <a:ea typeface="Franklin Gothic"/>
              <a:cs typeface="Franklin Gothic"/>
              <a:sym typeface="Franklin Gothic"/>
            </a:endParaRPr>
          </a:p>
          <a:p>
            <a:pPr marL="0" lvl="0" indent="0" algn="l" rtl="0">
              <a:spcBef>
                <a:spcPts val="1600"/>
              </a:spcBef>
              <a:spcAft>
                <a:spcPts val="0"/>
              </a:spcAft>
              <a:buClr>
                <a:schemeClr val="dk1"/>
              </a:buClr>
              <a:buFont typeface="Arial"/>
              <a:buNone/>
            </a:pPr>
            <a:endParaRPr>
              <a:latin typeface="Franklin Gothic"/>
              <a:ea typeface="Franklin Gothic"/>
              <a:cs typeface="Franklin Gothic"/>
              <a:sym typeface="Franklin Gothic"/>
            </a:endParaRPr>
          </a:p>
        </p:txBody>
      </p:sp>
      <p:sp>
        <p:nvSpPr>
          <p:cNvPr id="355" name="Google Shape;355;g76cf185b77_0_8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76cf185b77_0_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76cf185b77_0_9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000">
                <a:latin typeface="Franklin Gothic"/>
                <a:ea typeface="Franklin Gothic"/>
                <a:cs typeface="Franklin Gothic"/>
                <a:sym typeface="Franklin Gothic"/>
              </a:rPr>
              <a:t>It’s important to remember that all these health benefits that come from lifestyle medicine are tied together- lowering your BMI to a healthy range decreases your fat, which decreases your risk for diabetes, which decreases risk for coronary artery disease, which decreases your risk for a heart attack. These chronic diseases are not separate entities when they are happening inside one body- they impact one another and lead to increased morbidity and mortality. What an amazing thing then, that a few simple principles have the power to tackle so many correlated diseases at once. </a:t>
            </a:r>
            <a:endParaRPr sz="1000">
              <a:latin typeface="Franklin Gothic"/>
              <a:ea typeface="Franklin Gothic"/>
              <a:cs typeface="Franklin Gothic"/>
              <a:sym typeface="Franklin Gothic"/>
            </a:endParaRPr>
          </a:p>
          <a:p>
            <a:pPr marL="0" lvl="0" indent="0" algn="l" rtl="0">
              <a:spcBef>
                <a:spcPts val="0"/>
              </a:spcBef>
              <a:spcAft>
                <a:spcPts val="0"/>
              </a:spcAft>
              <a:buNone/>
            </a:pPr>
            <a:r>
              <a:rPr lang="en-US" sz="1000">
                <a:latin typeface="Franklin Gothic"/>
                <a:ea typeface="Franklin Gothic"/>
                <a:cs typeface="Franklin Gothic"/>
                <a:sym typeface="Franklin Gothic"/>
              </a:rPr>
              <a:t>We’ve talked about obesity and heart disease, and shown what lifestyle medicine has the power to do- now let’s dive into diabetes- another leading chronic disease lifestyle medicine has the tools to tackle. </a:t>
            </a:r>
            <a:endParaRPr sz="1000">
              <a:latin typeface="Franklin Gothic"/>
              <a:ea typeface="Franklin Gothic"/>
              <a:cs typeface="Franklin Gothic"/>
              <a:sym typeface="Franklin Gothic"/>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63" name="Google Shape;363;g76cf185b77_0_9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76cf185b77_0_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76cf185b77_0_10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Diabetes and Obesity tied together. This graph is from 2004, we’re going to compare it to the following map from 2016. </a:t>
            </a:r>
            <a:endParaRPr/>
          </a:p>
          <a:p>
            <a:pPr marL="0" lvl="0" indent="0" algn="l" rtl="0">
              <a:spcBef>
                <a:spcPts val="0"/>
              </a:spcBef>
              <a:spcAft>
                <a:spcPts val="0"/>
              </a:spcAft>
              <a:buNone/>
            </a:pPr>
            <a:endParaRPr/>
          </a:p>
          <a:p>
            <a:pPr marL="0" lvl="0" indent="0" algn="l" rtl="0">
              <a:spcBef>
                <a:spcPts val="0"/>
              </a:spcBef>
              <a:spcAft>
                <a:spcPts val="0"/>
              </a:spcAft>
              <a:buNone/>
            </a:pPr>
            <a:r>
              <a:rPr lang="en-US"/>
              <a:t>Diagnosed Diabetes (%): Low (&lt;9.0), Mid (9.0–13.9), High (&gt;13.9); Obesity (%): Low (&lt;29.1), Mid (29.1–36.0), </a:t>
            </a:r>
            <a:r>
              <a:rPr lang="en-US" b="1"/>
              <a:t>High (&gt;36.0) THIS MEANS OVER ⅓ OF THE POPULATION IN THE COUNTY IS OBESE! Let’s remember back to the beginning of the presentation when, in 1990, a “high” obesity rate meant 10-14%!</a:t>
            </a:r>
            <a:endParaRPr b="1"/>
          </a:p>
        </p:txBody>
      </p:sp>
      <p:sp>
        <p:nvSpPr>
          <p:cNvPr id="371" name="Google Shape;371;g76cf185b77_0_10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8005627626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8005627626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Diagnosed Diabetes (%): Low (&lt;9.0), Mid (9.0–13.9), High (&gt;13.9); Obesity (%): Low (&lt;29.1), Mid (29.1–36.0), High (&gt;36.0) </a:t>
            </a:r>
            <a:r>
              <a:rPr lang="en-US" b="1"/>
              <a:t>THIS MEANS OVER ⅓ OF THE POPULATION IN THE COUNTY IS OBESE!</a:t>
            </a:r>
            <a:endParaRPr/>
          </a:p>
          <a:p>
            <a:pPr marL="0" lvl="0" indent="0" algn="l" rtl="0">
              <a:spcBef>
                <a:spcPts val="0"/>
              </a:spcBef>
              <a:spcAft>
                <a:spcPts val="0"/>
              </a:spcAft>
              <a:buNone/>
            </a:pPr>
            <a:r>
              <a:rPr lang="en-US"/>
              <a:t>As you can see this has become a </a:t>
            </a:r>
            <a:r>
              <a:rPr lang="en-US" u="sng"/>
              <a:t>rapidly</a:t>
            </a:r>
            <a:r>
              <a:rPr lang="en-US"/>
              <a:t> growing problem in the US. The problem has only continued over the last several years. </a:t>
            </a:r>
            <a:endParaRPr/>
          </a:p>
        </p:txBody>
      </p:sp>
      <p:sp>
        <p:nvSpPr>
          <p:cNvPr id="381" name="Google Shape;381;g8005627626_1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76cf185b77_0_1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76cf185b77_0_1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000">
                <a:solidFill>
                  <a:srgbClr val="000000"/>
                </a:solidFill>
                <a:highlight>
                  <a:srgbClr val="FFFFFF"/>
                </a:highlight>
                <a:latin typeface="Franklin Gothic"/>
                <a:ea typeface="Franklin Gothic"/>
                <a:cs typeface="Franklin Gothic"/>
                <a:sym typeface="Franklin Gothic"/>
              </a:rPr>
              <a:t>So- how do we combat this ever growing epidemic of diabetes? Let’s talk about a landmark study funded by the NIH and published in the New England Journal of Medicine. Researchers randomly assigned 3234 nondiabetic persons with elevated fasting and post-load plasma glucose concentrations to placebo, metformin (850 mg twice daily), or a lifestyle-modification program with the goals of at least a 7 percent weight loss and at least 150 minutes of physical activity per week and followed them for 4 years (average of 2.8 years) to measure incidence of diabetes. </a:t>
            </a:r>
            <a:endParaRPr sz="1000">
              <a:solidFill>
                <a:srgbClr val="000000"/>
              </a:solidFill>
              <a:latin typeface="Franklin Gothic"/>
              <a:ea typeface="Franklin Gothic"/>
              <a:cs typeface="Franklin Gothic"/>
              <a:sym typeface="Franklin Gothic"/>
            </a:endParaRPr>
          </a:p>
          <a:p>
            <a:pPr marL="0" lvl="0" indent="0" algn="l" rtl="0">
              <a:lnSpc>
                <a:spcPct val="100000"/>
              </a:lnSpc>
              <a:spcBef>
                <a:spcPts val="1500"/>
              </a:spcBef>
              <a:spcAft>
                <a:spcPts val="0"/>
              </a:spcAft>
              <a:buClr>
                <a:schemeClr val="dk1"/>
              </a:buClr>
              <a:buSzPts val="1100"/>
              <a:buFont typeface="Arial"/>
              <a:buNone/>
            </a:pPr>
            <a:r>
              <a:rPr lang="en-US" sz="1000" b="1">
                <a:solidFill>
                  <a:srgbClr val="000000"/>
                </a:solidFill>
                <a:highlight>
                  <a:srgbClr val="FFFFFF"/>
                </a:highlight>
                <a:latin typeface="Franklin Gothic"/>
                <a:ea typeface="Franklin Gothic"/>
                <a:cs typeface="Franklin Gothic"/>
                <a:sym typeface="Franklin Gothic"/>
              </a:rPr>
              <a:t>BACKGROUND</a:t>
            </a:r>
            <a:endParaRPr sz="1000" b="1">
              <a:solidFill>
                <a:srgbClr val="000000"/>
              </a:solidFill>
              <a:highlight>
                <a:srgbClr val="FFFFFF"/>
              </a:highlight>
              <a:latin typeface="Franklin Gothic"/>
              <a:ea typeface="Franklin Gothic"/>
              <a:cs typeface="Franklin Gothic"/>
              <a:sym typeface="Franklin Gothic"/>
            </a:endParaRPr>
          </a:p>
          <a:p>
            <a:pPr marL="0" lvl="0" indent="0" algn="l" rtl="0">
              <a:lnSpc>
                <a:spcPct val="100000"/>
              </a:lnSpc>
              <a:spcBef>
                <a:spcPts val="0"/>
              </a:spcBef>
              <a:spcAft>
                <a:spcPts val="0"/>
              </a:spcAft>
              <a:buClr>
                <a:schemeClr val="dk1"/>
              </a:buClr>
              <a:buSzPts val="1100"/>
              <a:buFont typeface="Arial"/>
              <a:buNone/>
            </a:pPr>
            <a:r>
              <a:rPr lang="en-US" sz="1000">
                <a:solidFill>
                  <a:srgbClr val="000000"/>
                </a:solidFill>
                <a:highlight>
                  <a:srgbClr val="FFFFFF"/>
                </a:highlight>
                <a:latin typeface="Franklin Gothic"/>
                <a:ea typeface="Franklin Gothic"/>
                <a:cs typeface="Franklin Gothic"/>
                <a:sym typeface="Franklin Gothic"/>
              </a:rPr>
              <a:t>Type 2 diabetes affects approximately 8 percent of adults in the United States. Some risk factors — elevated plasma glucose concentrations in the fasting state and after an oral glucose load, overweight, and a sedentary lifestyle — are potentially reversible. We hypothesized that modifying these factors with a lifestyle-intervention program or the administration of metformin would prevent or delay the development of diabetes.</a:t>
            </a:r>
            <a:endParaRPr sz="1000">
              <a:solidFill>
                <a:srgbClr val="000000"/>
              </a:solidFill>
              <a:highlight>
                <a:srgbClr val="FFFFFF"/>
              </a:highlight>
              <a:latin typeface="Franklin Gothic"/>
              <a:ea typeface="Franklin Gothic"/>
              <a:cs typeface="Franklin Gothic"/>
              <a:sym typeface="Franklin Gothic"/>
            </a:endParaRPr>
          </a:p>
          <a:p>
            <a:pPr marL="0" lvl="0" indent="0" algn="l" rtl="0">
              <a:lnSpc>
                <a:spcPct val="100000"/>
              </a:lnSpc>
              <a:spcBef>
                <a:spcPts val="1500"/>
              </a:spcBef>
              <a:spcAft>
                <a:spcPts val="0"/>
              </a:spcAft>
              <a:buClr>
                <a:schemeClr val="dk1"/>
              </a:buClr>
              <a:buSzPts val="1100"/>
              <a:buFont typeface="Arial"/>
              <a:buNone/>
            </a:pPr>
            <a:r>
              <a:rPr lang="en-US" sz="1000" b="1">
                <a:solidFill>
                  <a:srgbClr val="000000"/>
                </a:solidFill>
                <a:highlight>
                  <a:srgbClr val="FFFFFF"/>
                </a:highlight>
                <a:latin typeface="Franklin Gothic"/>
                <a:ea typeface="Franklin Gothic"/>
                <a:cs typeface="Franklin Gothic"/>
                <a:sym typeface="Franklin Gothic"/>
              </a:rPr>
              <a:t>METHODS</a:t>
            </a:r>
            <a:endParaRPr sz="1000" b="1">
              <a:solidFill>
                <a:srgbClr val="000000"/>
              </a:solidFill>
              <a:highlight>
                <a:srgbClr val="FFFFFF"/>
              </a:highlight>
              <a:latin typeface="Franklin Gothic"/>
              <a:ea typeface="Franklin Gothic"/>
              <a:cs typeface="Franklin Gothic"/>
              <a:sym typeface="Franklin Gothic"/>
            </a:endParaRPr>
          </a:p>
          <a:p>
            <a:pPr marL="0" lvl="0" indent="0" algn="l" rtl="0">
              <a:lnSpc>
                <a:spcPct val="100000"/>
              </a:lnSpc>
              <a:spcBef>
                <a:spcPts val="0"/>
              </a:spcBef>
              <a:spcAft>
                <a:spcPts val="0"/>
              </a:spcAft>
              <a:buClr>
                <a:schemeClr val="dk1"/>
              </a:buClr>
              <a:buSzPts val="1100"/>
              <a:buFont typeface="Arial"/>
              <a:buNone/>
            </a:pPr>
            <a:r>
              <a:rPr lang="en-US" sz="1000">
                <a:solidFill>
                  <a:srgbClr val="000000"/>
                </a:solidFill>
                <a:highlight>
                  <a:srgbClr val="FFFFFF"/>
                </a:highlight>
                <a:latin typeface="Franklin Gothic"/>
                <a:ea typeface="Franklin Gothic"/>
                <a:cs typeface="Franklin Gothic"/>
                <a:sym typeface="Franklin Gothic"/>
              </a:rPr>
              <a:t>We randomly assigned 3234 nondiabetic persons with elevated fasting and post-load plasma glucose concentrations to placebo, metformin (850 mg twice daily), or a lifestyle-modification program with the goals of at least a 7 percent weight loss and at least 150 minutes of physical activity per week. The mean age of the participants was 51 years, and the mean body-mass index (the weight in kilograms divided by the square of the height in meters) was 34.0; 68 percent were women, and 45 percent were members of minority groups.</a:t>
            </a:r>
            <a:endParaRPr sz="1000">
              <a:solidFill>
                <a:srgbClr val="000000"/>
              </a:solidFill>
              <a:highlight>
                <a:srgbClr val="FFFFFF"/>
              </a:highlight>
              <a:latin typeface="Franklin Gothic"/>
              <a:ea typeface="Franklin Gothic"/>
              <a:cs typeface="Franklin Gothic"/>
              <a:sym typeface="Franklin Gothic"/>
            </a:endParaRPr>
          </a:p>
          <a:p>
            <a:pPr marL="0" lvl="0" indent="0" algn="l" rtl="0">
              <a:lnSpc>
                <a:spcPct val="100000"/>
              </a:lnSpc>
              <a:spcBef>
                <a:spcPts val="1500"/>
              </a:spcBef>
              <a:spcAft>
                <a:spcPts val="0"/>
              </a:spcAft>
              <a:buClr>
                <a:schemeClr val="dk1"/>
              </a:buClr>
              <a:buSzPts val="1100"/>
              <a:buFont typeface="Arial"/>
              <a:buNone/>
            </a:pPr>
            <a:r>
              <a:rPr lang="en-US" sz="1000" b="1">
                <a:solidFill>
                  <a:srgbClr val="000000"/>
                </a:solidFill>
                <a:highlight>
                  <a:srgbClr val="FFFFFF"/>
                </a:highlight>
                <a:latin typeface="Franklin Gothic"/>
                <a:ea typeface="Franklin Gothic"/>
                <a:cs typeface="Franklin Gothic"/>
                <a:sym typeface="Franklin Gothic"/>
              </a:rPr>
              <a:t>RESULTS</a:t>
            </a:r>
            <a:endParaRPr sz="1000" b="1">
              <a:solidFill>
                <a:srgbClr val="000000"/>
              </a:solidFill>
              <a:highlight>
                <a:srgbClr val="FFFFFF"/>
              </a:highlight>
              <a:latin typeface="Franklin Gothic"/>
              <a:ea typeface="Franklin Gothic"/>
              <a:cs typeface="Franklin Gothic"/>
              <a:sym typeface="Franklin Gothic"/>
            </a:endParaRPr>
          </a:p>
          <a:p>
            <a:pPr marL="0" lvl="0" indent="0" algn="l" rtl="0">
              <a:lnSpc>
                <a:spcPct val="100000"/>
              </a:lnSpc>
              <a:spcBef>
                <a:spcPts val="0"/>
              </a:spcBef>
              <a:spcAft>
                <a:spcPts val="0"/>
              </a:spcAft>
              <a:buClr>
                <a:schemeClr val="dk1"/>
              </a:buClr>
              <a:buSzPts val="1100"/>
              <a:buFont typeface="Arial"/>
              <a:buNone/>
            </a:pPr>
            <a:r>
              <a:rPr lang="en-US" sz="1000">
                <a:solidFill>
                  <a:srgbClr val="000000"/>
                </a:solidFill>
                <a:highlight>
                  <a:srgbClr val="FFFFFF"/>
                </a:highlight>
                <a:latin typeface="Franklin Gothic"/>
                <a:ea typeface="Franklin Gothic"/>
                <a:cs typeface="Franklin Gothic"/>
                <a:sym typeface="Franklin Gothic"/>
              </a:rPr>
              <a:t>The average follow-up was 2.8 years. The incidence of diabetes was 11.0, 7.8, and 4.8 cases per 100 person-years in the placebo, metformin, and lifestyle groups, respectively. The lifestyle intervention reduced the incidence by 58 percent (95 percent confidence interval, 48 to 66 percent) and metformin by 31 percent (95 percent confidence interval, 17 to 43 percent), as compared with placebo; the lifestyle intervention was significantly more effective than metformin. To prevent one case of diabetes during a period of three years, 6.9 persons would have to participate in the lifestyle-intervention program, and 13.9 would have to receive metformin.</a:t>
            </a:r>
            <a:endParaRPr sz="1000">
              <a:solidFill>
                <a:srgbClr val="000000"/>
              </a:solidFill>
              <a:highlight>
                <a:srgbClr val="FFFFFF"/>
              </a:highlight>
              <a:latin typeface="Franklin Gothic"/>
              <a:ea typeface="Franklin Gothic"/>
              <a:cs typeface="Franklin Gothic"/>
              <a:sym typeface="Franklin Gothic"/>
            </a:endParaRPr>
          </a:p>
          <a:p>
            <a:pPr marL="0" lvl="0" indent="0" algn="l" rtl="0">
              <a:lnSpc>
                <a:spcPct val="100000"/>
              </a:lnSpc>
              <a:spcBef>
                <a:spcPts val="1500"/>
              </a:spcBef>
              <a:spcAft>
                <a:spcPts val="0"/>
              </a:spcAft>
              <a:buClr>
                <a:schemeClr val="dk1"/>
              </a:buClr>
              <a:buSzPts val="1100"/>
              <a:buFont typeface="Arial"/>
              <a:buNone/>
            </a:pPr>
            <a:r>
              <a:rPr lang="en-US" sz="1000" b="1">
                <a:solidFill>
                  <a:srgbClr val="000000"/>
                </a:solidFill>
                <a:highlight>
                  <a:srgbClr val="FFFFFF"/>
                </a:highlight>
                <a:latin typeface="Franklin Gothic"/>
                <a:ea typeface="Franklin Gothic"/>
                <a:cs typeface="Franklin Gothic"/>
                <a:sym typeface="Franklin Gothic"/>
              </a:rPr>
              <a:t>CONCLUSIONS</a:t>
            </a:r>
            <a:endParaRPr sz="1000" b="1">
              <a:solidFill>
                <a:srgbClr val="000000"/>
              </a:solidFill>
              <a:highlight>
                <a:srgbClr val="FFFFFF"/>
              </a:highlight>
              <a:latin typeface="Franklin Gothic"/>
              <a:ea typeface="Franklin Gothic"/>
              <a:cs typeface="Franklin Gothic"/>
              <a:sym typeface="Franklin Gothic"/>
            </a:endParaRPr>
          </a:p>
          <a:p>
            <a:pPr marL="0" lvl="0" indent="0" algn="l" rtl="0">
              <a:lnSpc>
                <a:spcPct val="100000"/>
              </a:lnSpc>
              <a:spcBef>
                <a:spcPts val="0"/>
              </a:spcBef>
              <a:spcAft>
                <a:spcPts val="0"/>
              </a:spcAft>
              <a:buClr>
                <a:schemeClr val="dk1"/>
              </a:buClr>
              <a:buSzPts val="1100"/>
              <a:buFont typeface="Arial"/>
              <a:buNone/>
            </a:pPr>
            <a:r>
              <a:rPr lang="en-US" sz="1000">
                <a:solidFill>
                  <a:srgbClr val="000000"/>
                </a:solidFill>
                <a:highlight>
                  <a:srgbClr val="FFFFFF"/>
                </a:highlight>
                <a:latin typeface="Franklin Gothic"/>
                <a:ea typeface="Franklin Gothic"/>
                <a:cs typeface="Franklin Gothic"/>
                <a:sym typeface="Franklin Gothic"/>
              </a:rPr>
              <a:t>Lifestyle changes and treatment with metformin both reduced the incidence of diabetes in persons at high risk. The lifestyle intervention was more effective than metformin.</a:t>
            </a:r>
            <a:endParaRPr sz="1000">
              <a:solidFill>
                <a:srgbClr val="000000"/>
              </a:solidFill>
              <a:highlight>
                <a:srgbClr val="FFFFFF"/>
              </a:highlight>
              <a:latin typeface="Franklin Gothic"/>
              <a:ea typeface="Franklin Gothic"/>
              <a:cs typeface="Franklin Gothic"/>
              <a:sym typeface="Franklin Gothic"/>
            </a:endParaRPr>
          </a:p>
          <a:p>
            <a:pPr marL="0" lvl="0" indent="0" algn="l" rtl="0">
              <a:spcBef>
                <a:spcPts val="0"/>
              </a:spcBef>
              <a:spcAft>
                <a:spcPts val="0"/>
              </a:spcAft>
              <a:buNone/>
            </a:pPr>
            <a:endParaRPr>
              <a:solidFill>
                <a:srgbClr val="000000"/>
              </a:solidFill>
              <a:latin typeface="Franklin Gothic"/>
              <a:ea typeface="Franklin Gothic"/>
              <a:cs typeface="Franklin Gothic"/>
              <a:sym typeface="Franklin Gothic"/>
            </a:endParaRPr>
          </a:p>
        </p:txBody>
      </p:sp>
      <p:sp>
        <p:nvSpPr>
          <p:cNvPr id="390" name="Google Shape;390;g76cf185b77_0_1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7526e6b257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7526e6b257_0_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Franklin Gothic"/>
                <a:ea typeface="Franklin Gothic"/>
                <a:cs typeface="Franklin Gothic"/>
                <a:sym typeface="Franklin Gothic"/>
              </a:rPr>
              <a:t>According to the American College of Lifestyle Medicine, it is “The evidence-based practice of helping individuals and families adopt and sustain healthy behaviors that affect health and  quality of life.”</a:t>
            </a:r>
            <a:endParaRPr>
              <a:latin typeface="Franklin Gothic"/>
              <a:ea typeface="Franklin Gothic"/>
              <a:cs typeface="Franklin Gothic"/>
              <a:sym typeface="Franklin Gothic"/>
            </a:endParaRPr>
          </a:p>
          <a:p>
            <a:pPr marL="0" lvl="0" indent="0" algn="l" rtl="0">
              <a:spcBef>
                <a:spcPts val="0"/>
              </a:spcBef>
              <a:spcAft>
                <a:spcPts val="0"/>
              </a:spcAft>
              <a:buClr>
                <a:schemeClr val="dk1"/>
              </a:buClr>
              <a:buFont typeface="Arial"/>
              <a:buNone/>
            </a:pPr>
            <a:r>
              <a:rPr lang="en-US">
                <a:latin typeface="Franklin Gothic"/>
                <a:ea typeface="Franklin Gothic"/>
                <a:cs typeface="Franklin Gothic"/>
                <a:sym typeface="Franklin Gothic"/>
              </a:rPr>
              <a:t>Sounds pretty good, huh?</a:t>
            </a:r>
            <a:endParaRPr>
              <a:latin typeface="Franklin Gothic"/>
              <a:ea typeface="Franklin Gothic"/>
              <a:cs typeface="Franklin Gothic"/>
              <a:sym typeface="Franklin Gothic"/>
            </a:endParaRPr>
          </a:p>
        </p:txBody>
      </p:sp>
      <p:sp>
        <p:nvSpPr>
          <p:cNvPr id="174" name="Google Shape;174;g7526e6b257_0_1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76cf185b77_0_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76cf185b77_0_1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lifestyle intervention group included losing 7% of initial body weight by following a low calorie low fat diet, incorporating 150 minutes of moderate physical activity per week, and a 16 lesson curriculum covering diet, exercise, and behavior modification. What are the results you ask?</a:t>
            </a:r>
            <a:endParaRPr/>
          </a:p>
        </p:txBody>
      </p:sp>
      <p:sp>
        <p:nvSpPr>
          <p:cNvPr id="399" name="Google Shape;399;g76cf185b77_0_12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8005627626_1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8005627626_1_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000">
                <a:solidFill>
                  <a:srgbClr val="000000"/>
                </a:solidFill>
                <a:latin typeface="Franklin Gothic"/>
                <a:ea typeface="Franklin Gothic"/>
                <a:cs typeface="Franklin Gothic"/>
                <a:sym typeface="Franklin Gothic"/>
              </a:rPr>
              <a:t>The study was terminated one year early because the results were so robust. </a:t>
            </a:r>
            <a:endParaRPr sz="1000">
              <a:solidFill>
                <a:srgbClr val="000000"/>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r>
              <a:rPr lang="en-US" sz="1000">
                <a:solidFill>
                  <a:srgbClr val="000000"/>
                </a:solidFill>
                <a:highlight>
                  <a:srgbClr val="FFFFFF"/>
                </a:highlight>
                <a:latin typeface="Franklin Gothic"/>
                <a:ea typeface="Franklin Gothic"/>
                <a:cs typeface="Franklin Gothic"/>
                <a:sym typeface="Franklin Gothic"/>
              </a:rPr>
              <a:t>The incidence of diabetes was 11.0, 7.8, and 4.8 cases per 100 person-years in the placebo, metformin, and lifestyle groups, respectively. The lifestyle intervention reduced the incidence by 58 percent (95 percent confidence interval, 48 to 66 percent) and metformin by 31 percent (95 percent confidence interval, 17 to 43 percent), as compared with placebo; the lifestyle intervention was significantly more effective than metformin. To prevent one case of diabetes during a period of three years, 6.9 persons would have to participate in the lifestyle-intervention program, and 13.9 (almost twice as many) would have to receive metformin.</a:t>
            </a:r>
            <a:endParaRPr sz="1000">
              <a:solidFill>
                <a:srgbClr val="000000"/>
              </a:solidFill>
              <a:latin typeface="Franklin Gothic"/>
              <a:ea typeface="Franklin Gothic"/>
              <a:cs typeface="Franklin Gothic"/>
              <a:sym typeface="Franklin Gothic"/>
            </a:endParaRPr>
          </a:p>
          <a:p>
            <a:pPr marL="0" lvl="0" indent="0" algn="l" rtl="0">
              <a:lnSpc>
                <a:spcPct val="100000"/>
              </a:lnSpc>
              <a:spcBef>
                <a:spcPts val="0"/>
              </a:spcBef>
              <a:spcAft>
                <a:spcPts val="0"/>
              </a:spcAft>
              <a:buClr>
                <a:schemeClr val="dk1"/>
              </a:buClr>
              <a:buSzPts val="1100"/>
              <a:buFont typeface="Arial"/>
              <a:buNone/>
            </a:pPr>
            <a:endParaRPr sz="1000">
              <a:latin typeface="Franklin Gothic"/>
              <a:ea typeface="Franklin Gothic"/>
              <a:cs typeface="Franklin Gothic"/>
              <a:sym typeface="Franklin Gothic"/>
            </a:endParaRPr>
          </a:p>
          <a:p>
            <a:pPr marL="25400" lvl="0" indent="0" algn="l" rtl="0">
              <a:lnSpc>
                <a:spcPct val="100000"/>
              </a:lnSpc>
              <a:spcBef>
                <a:spcPts val="0"/>
              </a:spcBef>
              <a:spcAft>
                <a:spcPts val="0"/>
              </a:spcAft>
              <a:buClr>
                <a:schemeClr val="dk1"/>
              </a:buClr>
              <a:buSzPts val="1100"/>
              <a:buFont typeface="Arial"/>
              <a:buNone/>
            </a:pPr>
            <a:endParaRPr sz="1000">
              <a:latin typeface="Franklin Gothic"/>
              <a:ea typeface="Franklin Gothic"/>
              <a:cs typeface="Franklin Gothic"/>
              <a:sym typeface="Franklin Gothic"/>
            </a:endParaRPr>
          </a:p>
          <a:p>
            <a:pPr marL="0" lvl="0" indent="0" algn="l" rtl="0">
              <a:spcBef>
                <a:spcPts val="0"/>
              </a:spcBef>
              <a:spcAft>
                <a:spcPts val="0"/>
              </a:spcAft>
              <a:buNone/>
            </a:pPr>
            <a:endParaRPr/>
          </a:p>
        </p:txBody>
      </p:sp>
      <p:sp>
        <p:nvSpPr>
          <p:cNvPr id="407" name="Google Shape;407;g8005627626_1_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8777ae6a25_0_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8777ae6a25_0_7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So now we understand how lifestyle medicine can combat, cure, and reverse the leading chronic illnesses of obesity, cardiovascular disease, and diabetes. Now let’s take a look at how these principles impact the business side of medicine. </a:t>
            </a:r>
            <a:endParaRPr/>
          </a:p>
        </p:txBody>
      </p:sp>
      <p:sp>
        <p:nvSpPr>
          <p:cNvPr id="419" name="Google Shape;419;g8777ae6a25_0_7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76cf185b77_0_1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76cf185b77_0_16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950">
                <a:highlight>
                  <a:srgbClr val="FFFFFF"/>
                </a:highlight>
                <a:latin typeface="Arial"/>
                <a:ea typeface="Arial"/>
                <a:cs typeface="Arial"/>
                <a:sym typeface="Arial"/>
              </a:rPr>
              <a:t>U.S. health care spending grew 4.6 percent in 2018, reaching $3.6 trillion or $11,172 per person.  As a share of the nation's Gross Domestic Product, health spending accounted for 16.9 percent. One of the most amazing statistics is that the top 5 most expensive medical conditions are responsible for 50% of healthcare costs. </a:t>
            </a:r>
            <a:endParaRPr sz="950">
              <a:highlight>
                <a:srgbClr val="FFFFFF"/>
              </a:highlight>
              <a:latin typeface="Arial"/>
              <a:ea typeface="Arial"/>
              <a:cs typeface="Arial"/>
              <a:sym typeface="Arial"/>
            </a:endParaRPr>
          </a:p>
          <a:p>
            <a:pPr marL="0" lvl="0" indent="0" algn="l" rtl="0">
              <a:spcBef>
                <a:spcPts val="0"/>
              </a:spcBef>
              <a:spcAft>
                <a:spcPts val="0"/>
              </a:spcAft>
              <a:buClr>
                <a:schemeClr val="dk1"/>
              </a:buClr>
              <a:buFont typeface="Arial"/>
              <a:buNone/>
            </a:pPr>
            <a:endParaRPr sz="950">
              <a:highlight>
                <a:srgbClr val="FFFFFF"/>
              </a:highlight>
              <a:latin typeface="Arial"/>
              <a:ea typeface="Arial"/>
              <a:cs typeface="Arial"/>
              <a:sym typeface="Arial"/>
            </a:endParaRPr>
          </a:p>
        </p:txBody>
      </p:sp>
      <p:sp>
        <p:nvSpPr>
          <p:cNvPr id="427" name="Google Shape;427;g76cf185b77_0_16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8005627626_1_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8005627626_1_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Here is a graph which demonstrates the percentage of healthcare expenditure vs. the percentage of the population. The top 5% of spenders account for almost half of spending, the top 1% of spenders account for more than 20% of spending. Data from 2016. </a:t>
            </a:r>
            <a:endParaRPr/>
          </a:p>
        </p:txBody>
      </p:sp>
      <p:sp>
        <p:nvSpPr>
          <p:cNvPr id="435" name="Google Shape;435;g8005627626_1_5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8005627626_1_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8005627626_1_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Unsurprisingly, the top 5% of spenders ALSO have many of the chronic diseases we’ve seen earlier- from hypertension to diabetes, the top 5% have significantly higher rates of disease. </a:t>
            </a:r>
            <a:endParaRPr/>
          </a:p>
        </p:txBody>
      </p:sp>
      <p:sp>
        <p:nvSpPr>
          <p:cNvPr id="443" name="Google Shape;443;g8005627626_1_6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8005627626_1_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8005627626_1_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If you’re thinking these numbers ($11,172 per person) are crazy, you’re right! We spend a significantly higher percentage of our GDP on healthcare than our counterparts. </a:t>
            </a:r>
            <a:endParaRPr/>
          </a:p>
        </p:txBody>
      </p:sp>
      <p:sp>
        <p:nvSpPr>
          <p:cNvPr id="451" name="Google Shape;451;g8005627626_1_3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76cf185b77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76cf185b77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Despite spending more than twice what most other industrialized nations spend on health care, the U.S. ranks 24th out of 30 such nations in terms of life expectancy. A major reason for this startling fact is that we spend only 3 percent of our health care dollars on preventing diseases (as opposed to treating them), when 75 percent of our health care costs are related to preventable conditions. </a:t>
            </a:r>
            <a:endParaRPr/>
          </a:p>
          <a:p>
            <a:pPr marL="0" lvl="0" indent="0" algn="l" rtl="0">
              <a:spcBef>
                <a:spcPts val="0"/>
              </a:spcBef>
              <a:spcAft>
                <a:spcPts val="0"/>
              </a:spcAft>
              <a:buNone/>
            </a:pPr>
            <a:endParaRPr b="1"/>
          </a:p>
          <a:p>
            <a:pPr marL="0" lvl="0" indent="0" algn="l" rtl="0">
              <a:spcBef>
                <a:spcPts val="0"/>
              </a:spcBef>
              <a:spcAft>
                <a:spcPts val="0"/>
              </a:spcAft>
              <a:buClr>
                <a:schemeClr val="dk1"/>
              </a:buClr>
              <a:buFont typeface="Arial"/>
              <a:buNone/>
            </a:pPr>
            <a:endParaRPr b="1"/>
          </a:p>
        </p:txBody>
      </p:sp>
      <p:sp>
        <p:nvSpPr>
          <p:cNvPr id="460" name="Google Shape;460;g76cf185b77_1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8777ae6a25_0_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8777ae6a25_0_9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Let’s talk about how we, as healthcare providers, can help patients live out these pillars! </a:t>
            </a:r>
            <a:endParaRPr/>
          </a:p>
        </p:txBody>
      </p:sp>
      <p:sp>
        <p:nvSpPr>
          <p:cNvPr id="468" name="Google Shape;468;g8777ae6a25_0_9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8005627626_1_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8005627626_1_7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1000">
                <a:latin typeface="Franklin Gothic"/>
                <a:ea typeface="Franklin Gothic"/>
                <a:cs typeface="Franklin Gothic"/>
                <a:sym typeface="Franklin Gothic"/>
              </a:rPr>
              <a:t>In a study of 669 hypertensive patients, what % received counseling by a health care professional to engage in physical activity as a way to manage their hypertension? </a:t>
            </a:r>
            <a:endParaRPr sz="1000">
              <a:latin typeface="Franklin Gothic"/>
              <a:ea typeface="Franklin Gothic"/>
              <a:cs typeface="Franklin Gothic"/>
              <a:sym typeface="Franklin Gothic"/>
            </a:endParaRPr>
          </a:p>
          <a:p>
            <a:pPr marL="0" lvl="0" indent="0" algn="l" rtl="0">
              <a:lnSpc>
                <a:spcPct val="100000"/>
              </a:lnSpc>
              <a:spcBef>
                <a:spcPts val="0"/>
              </a:spcBef>
              <a:spcAft>
                <a:spcPts val="0"/>
              </a:spcAft>
              <a:buNone/>
            </a:pPr>
            <a:endParaRPr sz="1000">
              <a:latin typeface="Franklin Gothic"/>
              <a:ea typeface="Franklin Gothic"/>
              <a:cs typeface="Franklin Gothic"/>
              <a:sym typeface="Franklin Gothic"/>
            </a:endParaRPr>
          </a:p>
          <a:p>
            <a:pPr marL="0" lvl="0" indent="0" algn="l" rtl="0">
              <a:lnSpc>
                <a:spcPct val="100000"/>
              </a:lnSpc>
              <a:spcBef>
                <a:spcPts val="1400"/>
              </a:spcBef>
              <a:spcAft>
                <a:spcPts val="0"/>
              </a:spcAft>
              <a:buClr>
                <a:schemeClr val="dk1"/>
              </a:buClr>
              <a:buSzPts val="1100"/>
              <a:buFont typeface="Arial"/>
              <a:buNone/>
            </a:pPr>
            <a:r>
              <a:rPr lang="en-US" sz="1000" b="1">
                <a:solidFill>
                  <a:srgbClr val="212121"/>
                </a:solidFill>
                <a:highlight>
                  <a:srgbClr val="FFFFFF"/>
                </a:highlight>
                <a:latin typeface="Franklin Gothic"/>
                <a:ea typeface="Franklin Gothic"/>
                <a:cs typeface="Franklin Gothic"/>
                <a:sym typeface="Franklin Gothic"/>
              </a:rPr>
              <a:t>Background: </a:t>
            </a:r>
            <a:r>
              <a:rPr lang="en-US" sz="1000">
                <a:solidFill>
                  <a:srgbClr val="212121"/>
                </a:solidFill>
                <a:highlight>
                  <a:srgbClr val="FFFFFF"/>
                </a:highlight>
                <a:latin typeface="Franklin Gothic"/>
                <a:ea typeface="Franklin Gothic"/>
                <a:cs typeface="Franklin Gothic"/>
                <a:sym typeface="Franklin Gothic"/>
              </a:rPr>
              <a:t>Achieving normal blood pressure with antihypertensive medication remains an achievable goal for only approximately equal to 31% of hypertensive patients. Physical activity is a primary lifestyle measure required to lower blood pressure in hypertensive patients, and the US Preventative Services Task force (USPSTF) recommends counseling by health care providers to promote regular physical activity. Surveys of patients suggest, however, that few healthcare providers follow the USPSTF recommendation on physical activity counseling.</a:t>
            </a:r>
            <a:endParaRPr sz="1000">
              <a:solidFill>
                <a:srgbClr val="212121"/>
              </a:solidFill>
              <a:highlight>
                <a:srgbClr val="FFFFFF"/>
              </a:highlight>
              <a:latin typeface="Franklin Gothic"/>
              <a:ea typeface="Franklin Gothic"/>
              <a:cs typeface="Franklin Gothic"/>
              <a:sym typeface="Franklin Gothic"/>
            </a:endParaRPr>
          </a:p>
          <a:p>
            <a:pPr marL="0" lvl="0" indent="0" algn="l" rtl="0">
              <a:lnSpc>
                <a:spcPct val="100000"/>
              </a:lnSpc>
              <a:spcBef>
                <a:spcPts val="1400"/>
              </a:spcBef>
              <a:spcAft>
                <a:spcPts val="0"/>
              </a:spcAft>
              <a:buClr>
                <a:schemeClr val="dk1"/>
              </a:buClr>
              <a:buSzPts val="1100"/>
              <a:buFont typeface="Arial"/>
              <a:buNone/>
            </a:pPr>
            <a:r>
              <a:rPr lang="en-US" sz="1000" b="1">
                <a:solidFill>
                  <a:srgbClr val="212121"/>
                </a:solidFill>
                <a:highlight>
                  <a:srgbClr val="FFFFFF"/>
                </a:highlight>
                <a:latin typeface="Franklin Gothic"/>
                <a:ea typeface="Franklin Gothic"/>
                <a:cs typeface="Franklin Gothic"/>
                <a:sym typeface="Franklin Gothic"/>
              </a:rPr>
              <a:t>Method: </a:t>
            </a:r>
            <a:r>
              <a:rPr lang="en-US" sz="1000">
                <a:solidFill>
                  <a:srgbClr val="212121"/>
                </a:solidFill>
                <a:highlight>
                  <a:srgbClr val="FFFFFF"/>
                </a:highlight>
                <a:latin typeface="Franklin Gothic"/>
                <a:ea typeface="Franklin Gothic"/>
                <a:cs typeface="Franklin Gothic"/>
                <a:sym typeface="Franklin Gothic"/>
              </a:rPr>
              <a:t>This article examined data on the rate of healthcare provider counseling, compliance with recommendations and the blood pressure difference associated with following recommendations to increase physical activity. Data are from the National Health and Nutritional Examination Survey III 1988-1994 (NHANES-III) of adults with hypertension. We compared the results of compliance with recommendation from the NHANES-III data to five recent clinical trials on physical activity conducted between 1991 and 2001.</a:t>
            </a:r>
            <a:endParaRPr sz="1000">
              <a:solidFill>
                <a:srgbClr val="212121"/>
              </a:solidFill>
              <a:highlight>
                <a:srgbClr val="FFFFFF"/>
              </a:highlight>
              <a:latin typeface="Franklin Gothic"/>
              <a:ea typeface="Franklin Gothic"/>
              <a:cs typeface="Franklin Gothic"/>
              <a:sym typeface="Franklin Gothic"/>
            </a:endParaRPr>
          </a:p>
          <a:p>
            <a:pPr marL="0" lvl="0" indent="0" algn="l" rtl="0">
              <a:lnSpc>
                <a:spcPct val="100000"/>
              </a:lnSpc>
              <a:spcBef>
                <a:spcPts val="1400"/>
              </a:spcBef>
              <a:spcAft>
                <a:spcPts val="0"/>
              </a:spcAft>
              <a:buClr>
                <a:schemeClr val="dk1"/>
              </a:buClr>
              <a:buSzPts val="1100"/>
              <a:buFont typeface="Arial"/>
              <a:buNone/>
            </a:pPr>
            <a:r>
              <a:rPr lang="en-US" sz="1000" b="1">
                <a:solidFill>
                  <a:srgbClr val="212121"/>
                </a:solidFill>
                <a:highlight>
                  <a:srgbClr val="FFFFFF"/>
                </a:highlight>
                <a:latin typeface="Franklin Gothic"/>
                <a:ea typeface="Franklin Gothic"/>
                <a:cs typeface="Franklin Gothic"/>
                <a:sym typeface="Franklin Gothic"/>
              </a:rPr>
              <a:t>Results: </a:t>
            </a:r>
            <a:r>
              <a:rPr lang="en-US" sz="1000">
                <a:solidFill>
                  <a:srgbClr val="212121"/>
                </a:solidFill>
                <a:highlight>
                  <a:srgbClr val="FFFFFF"/>
                </a:highlight>
                <a:latin typeface="Franklin Gothic"/>
                <a:ea typeface="Franklin Gothic"/>
                <a:cs typeface="Franklin Gothic"/>
                <a:sym typeface="Franklin Gothic"/>
              </a:rPr>
              <a:t>A third of the NHANES-III hypertensive patients received counseling to engage in physical activity to manage their hypertension, and 71% (n=669) followed the recommendations and had a systolic blood pressure that was an average of approximately equal to 3-4 mm Hg lower than those who did not follow recommendations.</a:t>
            </a:r>
            <a:endParaRPr sz="1000">
              <a:solidFill>
                <a:srgbClr val="212121"/>
              </a:solidFill>
              <a:highlight>
                <a:srgbClr val="FFFFFF"/>
              </a:highlight>
              <a:latin typeface="Franklin Gothic"/>
              <a:ea typeface="Franklin Gothic"/>
              <a:cs typeface="Franklin Gothic"/>
              <a:sym typeface="Franklin Gothic"/>
            </a:endParaRPr>
          </a:p>
          <a:p>
            <a:pPr marL="0" lvl="0" indent="0" algn="l" rtl="0">
              <a:lnSpc>
                <a:spcPct val="100000"/>
              </a:lnSpc>
              <a:spcBef>
                <a:spcPts val="1400"/>
              </a:spcBef>
              <a:spcAft>
                <a:spcPts val="0"/>
              </a:spcAft>
              <a:buClr>
                <a:schemeClr val="dk1"/>
              </a:buClr>
              <a:buSzPts val="1100"/>
              <a:buFont typeface="Arial"/>
              <a:buNone/>
            </a:pPr>
            <a:r>
              <a:rPr lang="en-US" sz="1000" b="1">
                <a:solidFill>
                  <a:srgbClr val="212121"/>
                </a:solidFill>
                <a:highlight>
                  <a:srgbClr val="FFFFFF"/>
                </a:highlight>
                <a:latin typeface="Franklin Gothic"/>
                <a:ea typeface="Franklin Gothic"/>
                <a:cs typeface="Franklin Gothic"/>
                <a:sym typeface="Franklin Gothic"/>
              </a:rPr>
              <a:t>Conclusion: </a:t>
            </a:r>
            <a:r>
              <a:rPr lang="en-US" sz="1000">
                <a:solidFill>
                  <a:srgbClr val="212121"/>
                </a:solidFill>
                <a:highlight>
                  <a:srgbClr val="FFFFFF"/>
                </a:highlight>
                <a:latin typeface="Franklin Gothic"/>
                <a:ea typeface="Franklin Gothic"/>
                <a:cs typeface="Franklin Gothic"/>
                <a:sym typeface="Franklin Gothic"/>
              </a:rPr>
              <a:t>This study shows that fewer patients are receiving exercise counseling to help lower blood pressure and improve health outcomes. However, patients seem to follow the advice when given. Given the magnitude of poorly controlled hypertension, these findings should alert healthcare providers to find innovative means of physical activity recommendation to improve health outcomes.</a:t>
            </a:r>
            <a:endParaRPr sz="1000">
              <a:solidFill>
                <a:srgbClr val="212121"/>
              </a:solidFill>
              <a:highlight>
                <a:srgbClr val="FFFFFF"/>
              </a:highlight>
              <a:latin typeface="Franklin Gothic"/>
              <a:ea typeface="Franklin Gothic"/>
              <a:cs typeface="Franklin Gothic"/>
              <a:sym typeface="Franklin Gothic"/>
            </a:endParaRPr>
          </a:p>
          <a:p>
            <a:pPr marL="0" lvl="0" indent="0" algn="l" rtl="0">
              <a:spcBef>
                <a:spcPts val="1400"/>
              </a:spcBef>
              <a:spcAft>
                <a:spcPts val="0"/>
              </a:spcAft>
              <a:buNone/>
            </a:pPr>
            <a:endParaRPr/>
          </a:p>
        </p:txBody>
      </p:sp>
      <p:sp>
        <p:nvSpPr>
          <p:cNvPr id="476" name="Google Shape;476;g8005627626_1_7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800562762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8005627626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solidFill>
                  <a:srgbClr val="000000"/>
                </a:solidFill>
                <a:latin typeface="Franklin Gothic"/>
                <a:ea typeface="Franklin Gothic"/>
                <a:cs typeface="Franklin Gothic"/>
                <a:sym typeface="Franklin Gothic"/>
              </a:rPr>
              <a:t>Per the ACLM Website: lifestyle practices and health habits are among the nation’s most important health determinants. Changing unhealthy behaviors is foundational to medical care, disease prevention, and health promotion. The clinician’s trusted relationship with the patient, with the support of the family, an interdisciplinary team and the community, is key to improving health behaviors and outcomes.</a:t>
            </a:r>
            <a:endParaRPr>
              <a:solidFill>
                <a:srgbClr val="000000"/>
              </a:solidFill>
              <a:latin typeface="Franklin Gothic"/>
              <a:ea typeface="Franklin Gothic"/>
              <a:cs typeface="Franklin Gothic"/>
              <a:sym typeface="Franklin Gothic"/>
            </a:endParaRPr>
          </a:p>
        </p:txBody>
      </p:sp>
      <p:sp>
        <p:nvSpPr>
          <p:cNvPr id="182" name="Google Shape;182;g8005627626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8005627626_1_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8005627626_1_7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Only 33% of hypertensive patients received counseling to engage in physical activity as a way to manage their hypertension. </a:t>
            </a:r>
            <a:endParaRPr/>
          </a:p>
        </p:txBody>
      </p:sp>
      <p:sp>
        <p:nvSpPr>
          <p:cNvPr id="484" name="Google Shape;484;g8005627626_1_7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8005627626_1_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8005627626_1_9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3" name="Google Shape;493;g8005627626_1_9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8005627626_1_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8005627626_1_10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Of this 33%, 71% took this advice to heart and made real lifestyle changes! Healthcare providers need to be harnessing the power of lifestyle medicine, but this means we can’t be afraid to practice it. We need to be competent. </a:t>
            </a:r>
            <a:endParaRPr/>
          </a:p>
        </p:txBody>
      </p:sp>
      <p:sp>
        <p:nvSpPr>
          <p:cNvPr id="501" name="Google Shape;501;g8005627626_1_10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76cf185b77_1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76cf185b77_1_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The concept of the exercise prescription is not new. Interestingly, exercise prescriptions pop into the medical literature starting in 1975 with this article from Journal of Medical Education</a:t>
            </a:r>
            <a:endParaRPr/>
          </a:p>
          <a:p>
            <a:pPr marL="0" lvl="0" indent="0" algn="l" rtl="0">
              <a:spcBef>
                <a:spcPts val="0"/>
              </a:spcBef>
              <a:spcAft>
                <a:spcPts val="0"/>
              </a:spcAft>
              <a:buClr>
                <a:schemeClr val="dk1"/>
              </a:buClr>
              <a:buFont typeface="Arial"/>
              <a:buNone/>
            </a:pPr>
            <a:r>
              <a:rPr lang="en-US"/>
              <a:t>The American College of Sports Medicine and the American Medical Association have popularized this term with their Exercise is medicine campaign. ACLM has also worked to make exercise prescriptions routine.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Back 35 years ago, 16% of medical schools offered a course (not a core or required course) but a course geared to exercise as preventive medicine. Now, 82% of medical schools do not require students to take any physical activity related courses, and on average only offer 19.6 hours of nutrition education. </a:t>
            </a:r>
            <a:endParaRPr/>
          </a:p>
        </p:txBody>
      </p:sp>
      <p:sp>
        <p:nvSpPr>
          <p:cNvPr id="510" name="Google Shape;510;g76cf185b77_1_2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76cf185b77_0_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76cf185b77_0_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Franklin Gothic"/>
                <a:ea typeface="Franklin Gothic"/>
                <a:cs typeface="Franklin Gothic"/>
                <a:sym typeface="Franklin Gothic"/>
              </a:rPr>
              <a:t>6 pillars of lifestyle medicine- nutrition (whole food plant based diet), exercise (&gt;150 minutes/ week), cessation of tobacco and reduction of alcohol use, quality sleep, stress management, and fostering social connectivity. The future of healthcare- and something we need to be learning about in our schools!</a:t>
            </a:r>
            <a:endParaRPr>
              <a:latin typeface="Franklin Gothic"/>
              <a:ea typeface="Franklin Gothic"/>
              <a:cs typeface="Franklin Gothic"/>
              <a:sym typeface="Franklin Gothic"/>
            </a:endParaRPr>
          </a:p>
        </p:txBody>
      </p:sp>
      <p:sp>
        <p:nvSpPr>
          <p:cNvPr id="518" name="Google Shape;518;g76cf185b77_0_5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8777ae6a25_0_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8777ae6a25_0_8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Now that we understand the state of health in the US, the principles of Lifestyle Medicine, and how these principles can prevent and reverse the chronic diseases plaguing our country-- what should we do now?!</a:t>
            </a:r>
            <a:endParaRPr/>
          </a:p>
        </p:txBody>
      </p:sp>
      <p:sp>
        <p:nvSpPr>
          <p:cNvPr id="526" name="Google Shape;526;g8777ae6a25_0_8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76cf185b77_1_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76cf185b77_1_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u="sng">
                <a:solidFill>
                  <a:srgbClr val="0000FF"/>
                </a:solidFill>
                <a:hlinkClick r:id="rId3"/>
              </a:rPr>
              <a:t>Hyperlink 1: http://www.lifestylemedicine.org/Membership-Application</a:t>
            </a:r>
            <a:endParaRPr/>
          </a:p>
          <a:p>
            <a:pPr marL="0" lvl="0" indent="0" algn="l" rtl="0">
              <a:spcBef>
                <a:spcPts val="0"/>
              </a:spcBef>
              <a:spcAft>
                <a:spcPts val="0"/>
              </a:spcAft>
              <a:buClr>
                <a:schemeClr val="dk1"/>
              </a:buClr>
              <a:buSzPts val="1200"/>
              <a:buFont typeface="Calibri"/>
              <a:buNone/>
            </a:pPr>
            <a:endParaRPr u="sng">
              <a:solidFill>
                <a:srgbClr val="0000FF"/>
              </a:solidFill>
              <a:hlinkClick r:id="rId3"/>
            </a:endParaRPr>
          </a:p>
          <a:p>
            <a:pPr marL="0" lvl="0" indent="0" algn="l" rtl="0">
              <a:spcBef>
                <a:spcPts val="0"/>
              </a:spcBef>
              <a:spcAft>
                <a:spcPts val="0"/>
              </a:spcAft>
              <a:buClr>
                <a:schemeClr val="dk1"/>
              </a:buClr>
              <a:buSzPts val="1200"/>
              <a:buFont typeface="Calibri"/>
              <a:buNone/>
            </a:pPr>
            <a:r>
              <a:rPr lang="en-US" u="sng">
                <a:solidFill>
                  <a:srgbClr val="0000FF"/>
                </a:solidFill>
                <a:hlinkClick r:id="rId3"/>
              </a:rPr>
              <a:t>Hyperlink 2: http://www.lifestylemedicine.org/Membership-Benefits</a:t>
            </a:r>
            <a:endParaRPr/>
          </a:p>
          <a:p>
            <a:pPr marL="0" lvl="0" indent="0" algn="l" rtl="0">
              <a:spcBef>
                <a:spcPts val="0"/>
              </a:spcBef>
              <a:spcAft>
                <a:spcPts val="0"/>
              </a:spcAft>
              <a:buClr>
                <a:schemeClr val="dk1"/>
              </a:buClr>
              <a:buSzPts val="1200"/>
              <a:buFont typeface="Calibri"/>
              <a:buNone/>
            </a:pPr>
            <a:endParaRPr u="sng">
              <a:solidFill>
                <a:srgbClr val="0000FF"/>
              </a:solidFill>
              <a:hlinkClick r:id="rId4"/>
            </a:endParaRPr>
          </a:p>
          <a:p>
            <a:pPr marL="0" lvl="0" indent="0" algn="l" rtl="0">
              <a:spcBef>
                <a:spcPts val="0"/>
              </a:spcBef>
              <a:spcAft>
                <a:spcPts val="0"/>
              </a:spcAft>
              <a:buClr>
                <a:schemeClr val="dk1"/>
              </a:buClr>
              <a:buSzPts val="1200"/>
              <a:buFont typeface="Calibri"/>
              <a:buNone/>
            </a:pPr>
            <a:r>
              <a:rPr lang="en-US" u="sng">
                <a:solidFill>
                  <a:srgbClr val="0000FF"/>
                </a:solidFill>
                <a:hlinkClick r:id="rId4"/>
              </a:rPr>
              <a:t>Hyperlink 3: http://www.lifestylemedicine.org/Why-Join</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Hyperlink 4: http://www.lifestylemedicine.org/INTEREST-GROUPS</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Hyperlink 5: https://vimeo.com/143219257</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None/>
            </a:pPr>
            <a:endParaRPr/>
          </a:p>
        </p:txBody>
      </p:sp>
      <p:sp>
        <p:nvSpPr>
          <p:cNvPr id="534" name="Google Shape;534;g76cf185b77_1_5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76cf185b77_1_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76cf185b77_1_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Hyperlink 1: http://www.lifestylemedicine.org/INTEREST-GROUPS</a:t>
            </a:r>
            <a:endParaRPr/>
          </a:p>
          <a:p>
            <a:pPr marL="0" lvl="0" indent="0" algn="l" rtl="0">
              <a:spcBef>
                <a:spcPts val="0"/>
              </a:spcBef>
              <a:spcAft>
                <a:spcPts val="0"/>
              </a:spcAft>
              <a:buNone/>
            </a:pPr>
            <a:endParaRPr/>
          </a:p>
        </p:txBody>
      </p:sp>
      <p:sp>
        <p:nvSpPr>
          <p:cNvPr id="545" name="Google Shape;545;g76cf185b77_1_5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76cf185b77_1_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76cf185b77_1_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Hyperlink 1 &amp; 2: http://www.lifestylemedicine.org/Annual-Awards#DonaldAndersonPeggAwardforYoungLifestyleMedicineInnovators</a:t>
            </a:r>
            <a:endParaRPr/>
          </a:p>
        </p:txBody>
      </p:sp>
      <p:sp>
        <p:nvSpPr>
          <p:cNvPr id="553" name="Google Shape;553;g76cf185b77_1_6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76cf185b77_1_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76cf185b77_1_7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Hyperlink 1: lmconference.org</a:t>
            </a:r>
            <a:endParaRPr/>
          </a:p>
        </p:txBody>
      </p:sp>
      <p:sp>
        <p:nvSpPr>
          <p:cNvPr id="561" name="Google Shape;561;g76cf185b77_1_7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7526e6b257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7526e6b257_0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Franklin Gothic"/>
                <a:ea typeface="Franklin Gothic"/>
                <a:cs typeface="Franklin Gothic"/>
                <a:sym typeface="Franklin Gothic"/>
              </a:rPr>
              <a:t>The field itself is fairly new. Its agenda is straightforward. Firmly state the link between lifestyle and health outcomes. We use science and well accepted psychological theories to help foster behavior change. There are 6 pillars of lifestyle medicine- </a:t>
            </a:r>
            <a:endParaRPr>
              <a:latin typeface="Franklin Gothic"/>
              <a:ea typeface="Franklin Gothic"/>
              <a:cs typeface="Franklin Gothic"/>
              <a:sym typeface="Franklin Gothic"/>
            </a:endParaRPr>
          </a:p>
          <a:p>
            <a:pPr marL="457200" lvl="0" indent="-304800" algn="l" rtl="0">
              <a:lnSpc>
                <a:spcPct val="115000"/>
              </a:lnSpc>
              <a:spcBef>
                <a:spcPts val="0"/>
              </a:spcBef>
              <a:spcAft>
                <a:spcPts val="0"/>
              </a:spcAft>
              <a:buClr>
                <a:srgbClr val="222222"/>
              </a:buClr>
              <a:buSzPts val="1200"/>
              <a:buFont typeface="Franklin Gothic"/>
              <a:buChar char="●"/>
            </a:pPr>
            <a:r>
              <a:rPr lang="en-US">
                <a:solidFill>
                  <a:srgbClr val="222222"/>
                </a:solidFill>
                <a:highlight>
                  <a:srgbClr val="FFFFFF"/>
                </a:highlight>
                <a:latin typeface="Franklin Gothic"/>
                <a:ea typeface="Franklin Gothic"/>
                <a:cs typeface="Franklin Gothic"/>
                <a:sym typeface="Franklin Gothic"/>
              </a:rPr>
              <a:t>Adopting a nutrient-dense, plant-predominate eating pattern.</a:t>
            </a:r>
            <a:endParaRPr>
              <a:solidFill>
                <a:srgbClr val="222222"/>
              </a:solidFill>
              <a:highlight>
                <a:srgbClr val="FFFFFF"/>
              </a:highlight>
              <a:latin typeface="Franklin Gothic"/>
              <a:ea typeface="Franklin Gothic"/>
              <a:cs typeface="Franklin Gothic"/>
              <a:sym typeface="Franklin Gothic"/>
            </a:endParaRPr>
          </a:p>
          <a:p>
            <a:pPr marL="457200" lvl="0" indent="-304800" algn="l" rtl="0">
              <a:lnSpc>
                <a:spcPct val="115000"/>
              </a:lnSpc>
              <a:spcBef>
                <a:spcPts val="0"/>
              </a:spcBef>
              <a:spcAft>
                <a:spcPts val="0"/>
              </a:spcAft>
              <a:buClr>
                <a:srgbClr val="222222"/>
              </a:buClr>
              <a:buSzPts val="1200"/>
              <a:buFont typeface="Franklin Gothic"/>
              <a:buChar char="●"/>
            </a:pPr>
            <a:r>
              <a:rPr lang="en-US">
                <a:solidFill>
                  <a:srgbClr val="222222"/>
                </a:solidFill>
                <a:highlight>
                  <a:srgbClr val="FFFFFF"/>
                </a:highlight>
                <a:latin typeface="Franklin Gothic"/>
                <a:ea typeface="Franklin Gothic"/>
                <a:cs typeface="Franklin Gothic"/>
                <a:sym typeface="Franklin Gothic"/>
              </a:rPr>
              <a:t>Optimizing and individualizing physical activity plans.</a:t>
            </a:r>
            <a:endParaRPr>
              <a:solidFill>
                <a:srgbClr val="222222"/>
              </a:solidFill>
              <a:highlight>
                <a:srgbClr val="FFFFFF"/>
              </a:highlight>
              <a:latin typeface="Franklin Gothic"/>
              <a:ea typeface="Franklin Gothic"/>
              <a:cs typeface="Franklin Gothic"/>
              <a:sym typeface="Franklin Gothic"/>
            </a:endParaRPr>
          </a:p>
          <a:p>
            <a:pPr marL="457200" lvl="0" indent="-304800" algn="l" rtl="0">
              <a:lnSpc>
                <a:spcPct val="115000"/>
              </a:lnSpc>
              <a:spcBef>
                <a:spcPts val="0"/>
              </a:spcBef>
              <a:spcAft>
                <a:spcPts val="0"/>
              </a:spcAft>
              <a:buClr>
                <a:srgbClr val="222222"/>
              </a:buClr>
              <a:buSzPts val="1200"/>
              <a:buFont typeface="Franklin Gothic"/>
              <a:buChar char="●"/>
            </a:pPr>
            <a:r>
              <a:rPr lang="en-US">
                <a:solidFill>
                  <a:srgbClr val="222222"/>
                </a:solidFill>
                <a:highlight>
                  <a:srgbClr val="FFFFFF"/>
                </a:highlight>
                <a:latin typeface="Franklin Gothic"/>
                <a:ea typeface="Franklin Gothic"/>
                <a:cs typeface="Franklin Gothic"/>
                <a:sym typeface="Franklin Gothic"/>
              </a:rPr>
              <a:t>Improving sleep.</a:t>
            </a:r>
            <a:endParaRPr>
              <a:solidFill>
                <a:srgbClr val="222222"/>
              </a:solidFill>
              <a:highlight>
                <a:srgbClr val="FFFFFF"/>
              </a:highlight>
              <a:latin typeface="Franklin Gothic"/>
              <a:ea typeface="Franklin Gothic"/>
              <a:cs typeface="Franklin Gothic"/>
              <a:sym typeface="Franklin Gothic"/>
            </a:endParaRPr>
          </a:p>
          <a:p>
            <a:pPr marL="457200" lvl="0" indent="-304800" algn="l" rtl="0">
              <a:lnSpc>
                <a:spcPct val="115000"/>
              </a:lnSpc>
              <a:spcBef>
                <a:spcPts val="0"/>
              </a:spcBef>
              <a:spcAft>
                <a:spcPts val="0"/>
              </a:spcAft>
              <a:buClr>
                <a:srgbClr val="222222"/>
              </a:buClr>
              <a:buSzPts val="1200"/>
              <a:buFont typeface="Franklin Gothic"/>
              <a:buChar char="●"/>
            </a:pPr>
            <a:r>
              <a:rPr lang="en-US">
                <a:solidFill>
                  <a:srgbClr val="222222"/>
                </a:solidFill>
                <a:highlight>
                  <a:srgbClr val="FFFFFF"/>
                </a:highlight>
                <a:latin typeface="Franklin Gothic"/>
                <a:ea typeface="Franklin Gothic"/>
                <a:cs typeface="Franklin Gothic"/>
                <a:sym typeface="Franklin Gothic"/>
              </a:rPr>
              <a:t>Managing stress with healthy coping strategies.</a:t>
            </a:r>
            <a:endParaRPr>
              <a:solidFill>
                <a:srgbClr val="222222"/>
              </a:solidFill>
              <a:highlight>
                <a:srgbClr val="FFFFFF"/>
              </a:highlight>
              <a:latin typeface="Franklin Gothic"/>
              <a:ea typeface="Franklin Gothic"/>
              <a:cs typeface="Franklin Gothic"/>
              <a:sym typeface="Franklin Gothic"/>
            </a:endParaRPr>
          </a:p>
          <a:p>
            <a:pPr marL="457200" lvl="0" indent="-304800" algn="l" rtl="0">
              <a:lnSpc>
                <a:spcPct val="115000"/>
              </a:lnSpc>
              <a:spcBef>
                <a:spcPts val="0"/>
              </a:spcBef>
              <a:spcAft>
                <a:spcPts val="0"/>
              </a:spcAft>
              <a:buClr>
                <a:srgbClr val="222222"/>
              </a:buClr>
              <a:buSzPts val="1200"/>
              <a:buFont typeface="Franklin Gothic"/>
              <a:buChar char="●"/>
            </a:pPr>
            <a:r>
              <a:rPr lang="en-US">
                <a:solidFill>
                  <a:srgbClr val="222222"/>
                </a:solidFill>
                <a:highlight>
                  <a:srgbClr val="FFFFFF"/>
                </a:highlight>
                <a:latin typeface="Franklin Gothic"/>
                <a:ea typeface="Franklin Gothic"/>
                <a:cs typeface="Franklin Gothic"/>
                <a:sym typeface="Franklin Gothic"/>
              </a:rPr>
              <a:t>Forming and maintaining relationships.</a:t>
            </a:r>
            <a:endParaRPr>
              <a:solidFill>
                <a:srgbClr val="222222"/>
              </a:solidFill>
              <a:highlight>
                <a:srgbClr val="FFFFFF"/>
              </a:highlight>
              <a:latin typeface="Franklin Gothic"/>
              <a:ea typeface="Franklin Gothic"/>
              <a:cs typeface="Franklin Gothic"/>
              <a:sym typeface="Franklin Gothic"/>
            </a:endParaRPr>
          </a:p>
          <a:p>
            <a:pPr marL="457200" lvl="0" indent="-304800" algn="l" rtl="0">
              <a:lnSpc>
                <a:spcPct val="115000"/>
              </a:lnSpc>
              <a:spcBef>
                <a:spcPts val="0"/>
              </a:spcBef>
              <a:spcAft>
                <a:spcPts val="0"/>
              </a:spcAft>
              <a:buClr>
                <a:srgbClr val="222222"/>
              </a:buClr>
              <a:buSzPts val="1200"/>
              <a:buFont typeface="Franklin Gothic"/>
              <a:buChar char="●"/>
            </a:pPr>
            <a:r>
              <a:rPr lang="en-US">
                <a:solidFill>
                  <a:srgbClr val="222222"/>
                </a:solidFill>
                <a:highlight>
                  <a:srgbClr val="FFFFFF"/>
                </a:highlight>
                <a:latin typeface="Franklin Gothic"/>
                <a:ea typeface="Franklin Gothic"/>
                <a:cs typeface="Franklin Gothic"/>
                <a:sym typeface="Franklin Gothic"/>
              </a:rPr>
              <a:t>Cessation of tobacco use and other unhealthy habits.</a:t>
            </a:r>
            <a:endParaRPr>
              <a:latin typeface="Franklin Gothic"/>
              <a:ea typeface="Franklin Gothic"/>
              <a:cs typeface="Franklin Gothic"/>
              <a:sym typeface="Franklin Gothic"/>
            </a:endParaRPr>
          </a:p>
          <a:p>
            <a:pPr marL="0" lvl="0" indent="0" algn="l" rtl="0">
              <a:lnSpc>
                <a:spcPct val="115000"/>
              </a:lnSpc>
              <a:spcBef>
                <a:spcPts val="300"/>
              </a:spcBef>
              <a:spcAft>
                <a:spcPts val="0"/>
              </a:spcAft>
              <a:buClr>
                <a:schemeClr val="dk1"/>
              </a:buClr>
              <a:buSzPts val="1100"/>
              <a:buFont typeface="Arial"/>
              <a:buNone/>
            </a:pPr>
            <a:r>
              <a:rPr lang="en-US">
                <a:latin typeface="Franklin Gothic"/>
                <a:ea typeface="Franklin Gothic"/>
                <a:cs typeface="Franklin Gothic"/>
                <a:sym typeface="Franklin Gothic"/>
              </a:rPr>
              <a:t>We value lifestyle recommendations as much as medications by writing prescriptions---like exercise prescriptions.</a:t>
            </a:r>
            <a:endParaRPr>
              <a:latin typeface="Franklin Gothic"/>
              <a:ea typeface="Franklin Gothic"/>
              <a:cs typeface="Franklin Gothic"/>
              <a:sym typeface="Franklin Gothic"/>
            </a:endParaRPr>
          </a:p>
          <a:p>
            <a:pPr marL="0" lvl="0" indent="0" algn="l" rtl="0">
              <a:lnSpc>
                <a:spcPct val="115000"/>
              </a:lnSpc>
              <a:spcBef>
                <a:spcPts val="0"/>
              </a:spcBef>
              <a:spcAft>
                <a:spcPts val="0"/>
              </a:spcAft>
              <a:buClr>
                <a:schemeClr val="dk1"/>
              </a:buClr>
              <a:buSzPts val="1100"/>
              <a:buFont typeface="Arial"/>
              <a:buNone/>
            </a:pPr>
            <a:r>
              <a:rPr lang="en-US">
                <a:latin typeface="Franklin Gothic"/>
                <a:ea typeface="Franklin Gothic"/>
                <a:cs typeface="Franklin Gothic"/>
                <a:sym typeface="Franklin Gothic"/>
              </a:rPr>
              <a:t>This field is one that recognizes the importance of other health professionals—we don’t just rely on the physicians. Many different kinds of healthcare professionals can become board certified in Lifestyle Medicine. </a:t>
            </a:r>
            <a:endParaRPr>
              <a:latin typeface="Franklin Gothic"/>
              <a:ea typeface="Franklin Gothic"/>
              <a:cs typeface="Franklin Gothic"/>
              <a:sym typeface="Franklin Gothic"/>
            </a:endParaRPr>
          </a:p>
          <a:p>
            <a:pPr marL="0" lvl="0" indent="0" algn="l" rtl="0">
              <a:spcBef>
                <a:spcPts val="0"/>
              </a:spcBef>
              <a:spcAft>
                <a:spcPts val="0"/>
              </a:spcAft>
              <a:buNone/>
            </a:pPr>
            <a:endParaRPr/>
          </a:p>
        </p:txBody>
      </p:sp>
      <p:sp>
        <p:nvSpPr>
          <p:cNvPr id="193" name="Google Shape;193;g7526e6b257_0_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76cf185b77_1_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76cf185b77_1_8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8" name="Google Shape;568;g76cf185b77_1_8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76cf185b77_1_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76cf185b77_1_8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5" name="Google Shape;575;g76cf185b77_1_8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76cf185b77_1_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76cf185b77_1_9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2" name="Google Shape;582;g76cf185b77_1_9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76cf185b77_1_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76cf185b77_1_10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9" name="Google Shape;589;g76cf185b77_1_10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53</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8777ae6a25_0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8777ae6a25_0_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Franklin Gothic"/>
                <a:ea typeface="Franklin Gothic"/>
                <a:cs typeface="Franklin Gothic"/>
                <a:sym typeface="Franklin Gothic"/>
              </a:rPr>
              <a:t>In order to understand why lifestyle medicine is important in our society today, we must be knowledgeable about our current state of health in the US and the reasons we are where we are today. Let’s take a quick look at how we got here- and what “here” even means. </a:t>
            </a:r>
            <a:endParaRPr>
              <a:latin typeface="Franklin Gothic"/>
              <a:ea typeface="Franklin Gothic"/>
              <a:cs typeface="Franklin Gothic"/>
              <a:sym typeface="Franklin Gothic"/>
            </a:endParaRPr>
          </a:p>
        </p:txBody>
      </p:sp>
      <p:sp>
        <p:nvSpPr>
          <p:cNvPr id="200" name="Google Shape;200;g8777ae6a25_0_3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76cf185b77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76cf185b77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latin typeface="Franklin Gothic"/>
                <a:ea typeface="Franklin Gothic"/>
                <a:cs typeface="Franklin Gothic"/>
                <a:sym typeface="Franklin Gothic"/>
              </a:rPr>
              <a:t>From the first gas powered tractor, that allowed one person to operate the machine rather than 4-5 on a steam-powered tractor, to crop rotation, pesticides, and genetically modified organisms- these inventions allowed farmers to grow for longer seasons and achieve a larger harvest. These advances increased efficiency and productivity while decreasing toil. They also increased food supply and availability of food, and decreased the need to sweat/ work hard to produce food.</a:t>
            </a:r>
            <a:endParaRPr>
              <a:latin typeface="Franklin Gothic"/>
              <a:ea typeface="Franklin Gothic"/>
              <a:cs typeface="Franklin Gothic"/>
              <a:sym typeface="Franklin Gothic"/>
            </a:endParaRPr>
          </a:p>
        </p:txBody>
      </p:sp>
      <p:sp>
        <p:nvSpPr>
          <p:cNvPr id="208" name="Google Shape;208;g76cf185b77_0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8005627626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8005627626_0_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a:latin typeface="Franklin Gothic"/>
                <a:ea typeface="Franklin Gothic"/>
                <a:cs typeface="Franklin Gothic"/>
                <a:sym typeface="Franklin Gothic"/>
              </a:rPr>
              <a:t>Parallel to these advancements, healthcare has also developed over the years. </a:t>
            </a:r>
            <a:endParaRPr sz="1100">
              <a:latin typeface="Franklin Gothic"/>
              <a:ea typeface="Franklin Gothic"/>
              <a:cs typeface="Franklin Gothic"/>
              <a:sym typeface="Franklin Gothic"/>
            </a:endParaRPr>
          </a:p>
          <a:p>
            <a:pPr marL="0" lvl="0" indent="0" algn="l" rtl="0">
              <a:lnSpc>
                <a:spcPct val="115000"/>
              </a:lnSpc>
              <a:spcBef>
                <a:spcPts val="0"/>
              </a:spcBef>
              <a:spcAft>
                <a:spcPts val="0"/>
              </a:spcAft>
              <a:buNone/>
            </a:pPr>
            <a:endParaRPr sz="1100">
              <a:latin typeface="Franklin Gothic"/>
              <a:ea typeface="Franklin Gothic"/>
              <a:cs typeface="Franklin Gothic"/>
              <a:sym typeface="Franklin Gothic"/>
            </a:endParaRPr>
          </a:p>
          <a:p>
            <a:pPr marL="0" lvl="0" indent="0" algn="l" rtl="0">
              <a:lnSpc>
                <a:spcPct val="115000"/>
              </a:lnSpc>
              <a:spcBef>
                <a:spcPts val="0"/>
              </a:spcBef>
              <a:spcAft>
                <a:spcPts val="0"/>
              </a:spcAft>
              <a:buNone/>
            </a:pPr>
            <a:r>
              <a:rPr lang="en-US" sz="1100">
                <a:latin typeface="Franklin Gothic"/>
                <a:ea typeface="Franklin Gothic"/>
                <a:cs typeface="Franklin Gothic"/>
                <a:sym typeface="Franklin Gothic"/>
              </a:rPr>
              <a:t>Long ago, surgery was an agonizing experience. When William T. G. Morton began using ether to dull pain during surgery in 1846, and surgery was changed forever. Since then, patients have been more willing to undergo the knife when necessary. </a:t>
            </a:r>
            <a:endParaRPr sz="1100">
              <a:latin typeface="Franklin Gothic"/>
              <a:ea typeface="Franklin Gothic"/>
              <a:cs typeface="Franklin Gothic"/>
              <a:sym typeface="Franklin Gothic"/>
            </a:endParaRPr>
          </a:p>
          <a:p>
            <a:pPr marL="0" lvl="0" indent="0" algn="l" rtl="0">
              <a:lnSpc>
                <a:spcPct val="115000"/>
              </a:lnSpc>
              <a:spcBef>
                <a:spcPts val="0"/>
              </a:spcBef>
              <a:spcAft>
                <a:spcPts val="0"/>
              </a:spcAft>
              <a:buNone/>
            </a:pPr>
            <a:endParaRPr sz="1100">
              <a:latin typeface="Franklin Gothic"/>
              <a:ea typeface="Franklin Gothic"/>
              <a:cs typeface="Franklin Gothic"/>
              <a:sym typeface="Franklin Gothic"/>
            </a:endParaRPr>
          </a:p>
          <a:p>
            <a:pPr marL="0" lvl="0" indent="0" algn="l" rtl="0">
              <a:lnSpc>
                <a:spcPct val="115000"/>
              </a:lnSpc>
              <a:spcBef>
                <a:spcPts val="0"/>
              </a:spcBef>
              <a:spcAft>
                <a:spcPts val="0"/>
              </a:spcAft>
              <a:buNone/>
            </a:pPr>
            <a:r>
              <a:rPr lang="en-US" sz="1100">
                <a:latin typeface="Franklin Gothic"/>
                <a:ea typeface="Franklin Gothic"/>
                <a:cs typeface="Franklin Gothic"/>
                <a:sym typeface="Franklin Gothic"/>
              </a:rPr>
              <a:t>X-Rays were discovered by Wilhelm Conrad Rontgen, and is one of the biggest medical discoveries in history. With X-rays, scientists could see into the bodies of patients tn find problems and their causes without cutting. </a:t>
            </a:r>
            <a:endParaRPr sz="1100">
              <a:latin typeface="Franklin Gothic"/>
              <a:ea typeface="Franklin Gothic"/>
              <a:cs typeface="Franklin Gothic"/>
              <a:sym typeface="Franklin Gothic"/>
            </a:endParaRPr>
          </a:p>
          <a:p>
            <a:pPr marL="0" lvl="0" indent="0" algn="l" rtl="0">
              <a:lnSpc>
                <a:spcPct val="115000"/>
              </a:lnSpc>
              <a:spcBef>
                <a:spcPts val="0"/>
              </a:spcBef>
              <a:spcAft>
                <a:spcPts val="0"/>
              </a:spcAft>
              <a:buNone/>
            </a:pPr>
            <a:endParaRPr sz="1100">
              <a:latin typeface="Franklin Gothic"/>
              <a:ea typeface="Franklin Gothic"/>
              <a:cs typeface="Franklin Gothic"/>
              <a:sym typeface="Franklin Gothic"/>
            </a:endParaRPr>
          </a:p>
          <a:p>
            <a:pPr marL="0" lvl="0" indent="0" algn="l" rtl="0">
              <a:lnSpc>
                <a:spcPct val="115000"/>
              </a:lnSpc>
              <a:spcBef>
                <a:spcPts val="0"/>
              </a:spcBef>
              <a:spcAft>
                <a:spcPts val="0"/>
              </a:spcAft>
              <a:buNone/>
            </a:pPr>
            <a:r>
              <a:rPr lang="en-US" sz="1100">
                <a:latin typeface="Franklin Gothic"/>
                <a:ea typeface="Franklin Gothic"/>
                <a:cs typeface="Franklin Gothic"/>
                <a:sym typeface="Franklin Gothic"/>
              </a:rPr>
              <a:t>In 1928 Alexander Fleming discovered penicillin, one of the ﬁrst antibiotics. As a result, life expectancy has risen. Bacterial infection causes far fewer problems for people today. </a:t>
            </a:r>
            <a:endParaRPr sz="1100">
              <a:latin typeface="Franklin Gothic"/>
              <a:ea typeface="Franklin Gothic"/>
              <a:cs typeface="Franklin Gothic"/>
              <a:sym typeface="Franklin Gothic"/>
            </a:endParaRPr>
          </a:p>
          <a:p>
            <a:pPr marL="0" lvl="0" indent="0" algn="l" rtl="0">
              <a:lnSpc>
                <a:spcPct val="115000"/>
              </a:lnSpc>
              <a:spcBef>
                <a:spcPts val="0"/>
              </a:spcBef>
              <a:spcAft>
                <a:spcPts val="0"/>
              </a:spcAft>
              <a:buNone/>
            </a:pPr>
            <a:endParaRPr sz="1100">
              <a:latin typeface="Franklin Gothic"/>
              <a:ea typeface="Franklin Gothic"/>
              <a:cs typeface="Franklin Gothic"/>
              <a:sym typeface="Franklin Gothic"/>
            </a:endParaRPr>
          </a:p>
          <a:p>
            <a:pPr marL="0" lvl="0" indent="0" algn="l" rtl="0">
              <a:lnSpc>
                <a:spcPct val="115000"/>
              </a:lnSpc>
              <a:spcBef>
                <a:spcPts val="0"/>
              </a:spcBef>
              <a:spcAft>
                <a:spcPts val="0"/>
              </a:spcAft>
              <a:buNone/>
            </a:pPr>
            <a:r>
              <a:rPr lang="en-US" sz="1100">
                <a:latin typeface="Franklin Gothic"/>
                <a:ea typeface="Franklin Gothic"/>
                <a:cs typeface="Franklin Gothic"/>
                <a:sym typeface="Franklin Gothic"/>
              </a:rPr>
              <a:t>Birth Control Pills were developed in the 1960s and helped spur a revolution for woman liberation. Since then, women have had more freedom to plan their lives at work and at home by regulating their fertility. </a:t>
            </a:r>
            <a:endParaRPr sz="1100">
              <a:latin typeface="Franklin Gothic"/>
              <a:ea typeface="Franklin Gothic"/>
              <a:cs typeface="Franklin Gothic"/>
              <a:sym typeface="Franklin Gothic"/>
            </a:endParaRPr>
          </a:p>
          <a:p>
            <a:pPr marL="0" lvl="0" indent="0" algn="l" rtl="0">
              <a:lnSpc>
                <a:spcPct val="115000"/>
              </a:lnSpc>
              <a:spcBef>
                <a:spcPts val="0"/>
              </a:spcBef>
              <a:spcAft>
                <a:spcPts val="0"/>
              </a:spcAft>
              <a:buNone/>
            </a:pPr>
            <a:endParaRPr sz="1100">
              <a:latin typeface="Franklin Gothic"/>
              <a:ea typeface="Franklin Gothic"/>
              <a:cs typeface="Franklin Gothic"/>
              <a:sym typeface="Franklin Gothic"/>
            </a:endParaRPr>
          </a:p>
          <a:p>
            <a:pPr marL="0" lvl="0" indent="0" algn="l" rtl="0">
              <a:lnSpc>
                <a:spcPct val="115000"/>
              </a:lnSpc>
              <a:spcBef>
                <a:spcPts val="0"/>
              </a:spcBef>
              <a:spcAft>
                <a:spcPts val="0"/>
              </a:spcAft>
              <a:buNone/>
            </a:pPr>
            <a:r>
              <a:rPr lang="en-US" sz="1100">
                <a:latin typeface="Franklin Gothic"/>
                <a:ea typeface="Franklin Gothic"/>
                <a:cs typeface="Franklin Gothic"/>
                <a:sym typeface="Franklin Gothic"/>
              </a:rPr>
              <a:t>These advances have led to less infectious disease, better healthcare, and longer lives. </a:t>
            </a:r>
            <a:endParaRPr sz="1100">
              <a:latin typeface="Franklin Gothic"/>
              <a:ea typeface="Franklin Gothic"/>
              <a:cs typeface="Franklin Gothic"/>
              <a:sym typeface="Franklin Gothic"/>
            </a:endParaRPr>
          </a:p>
          <a:p>
            <a:pPr marL="0" lvl="0" indent="0" algn="l" rtl="0">
              <a:lnSpc>
                <a:spcPct val="115000"/>
              </a:lnSpc>
              <a:spcBef>
                <a:spcPts val="0"/>
              </a:spcBef>
              <a:spcAft>
                <a:spcPts val="0"/>
              </a:spcAft>
              <a:buNone/>
            </a:pPr>
            <a:r>
              <a:rPr lang="en-US" sz="1000">
                <a:solidFill>
                  <a:schemeClr val="lt1"/>
                </a:solidFill>
                <a:latin typeface="Franklin Gothic"/>
                <a:ea typeface="Franklin Gothic"/>
                <a:cs typeface="Franklin Gothic"/>
                <a:sym typeface="Franklin Gothic"/>
              </a:rPr>
              <a:t>.com/Health/TenWays/story?id=3605442&amp;page=3</a:t>
            </a:r>
            <a:r>
              <a:rPr lang="en-US" sz="1100">
                <a:latin typeface="Franklin Gothic"/>
                <a:ea typeface="Franklin Gothic"/>
                <a:cs typeface="Franklin Gothic"/>
                <a:sym typeface="Franklin Gothic"/>
              </a:rPr>
              <a:t> </a:t>
            </a:r>
            <a:r>
              <a:rPr lang="en-US" sz="1000">
                <a:solidFill>
                  <a:schemeClr val="lt1"/>
                </a:solidFill>
                <a:latin typeface="Franklin Gothic"/>
                <a:ea typeface="Franklin Gothic"/>
                <a:cs typeface="Franklin Gothic"/>
                <a:sym typeface="Franklin Gothic"/>
              </a:rPr>
              <a:t>http://abcnews.go.com/Health/TenWays/story?id=3605442&amp;page=3</a:t>
            </a:r>
            <a:endParaRPr sz="1100">
              <a:latin typeface="Franklin Gothic"/>
              <a:ea typeface="Franklin Gothic"/>
              <a:cs typeface="Franklin Gothic"/>
              <a:sym typeface="Franklin Gothic"/>
            </a:endParaRPr>
          </a:p>
          <a:p>
            <a:pPr marL="0" lvl="0" indent="0" algn="l" rtl="0">
              <a:spcBef>
                <a:spcPts val="0"/>
              </a:spcBef>
              <a:spcAft>
                <a:spcPts val="0"/>
              </a:spcAft>
              <a:buNone/>
            </a:pPr>
            <a:endParaRPr/>
          </a:p>
        </p:txBody>
      </p:sp>
      <p:sp>
        <p:nvSpPr>
          <p:cNvPr id="218" name="Google Shape;218;g8005627626_0_1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76cf185b77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76cf185b77_0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Franklin Gothic"/>
                <a:ea typeface="Franklin Gothic"/>
                <a:cs typeface="Franklin Gothic"/>
                <a:sym typeface="Franklin Gothic"/>
              </a:rPr>
              <a:t>Death from infectious disease has decreased exponentially as medical advances have provided us with better care- from antibiotics to vaccines to sepsis protocols and sterile surgical fields. Infectious disease is no longer the leading cause of death, as it once was. </a:t>
            </a:r>
            <a:endParaRPr>
              <a:latin typeface="Franklin Gothic"/>
              <a:ea typeface="Franklin Gothic"/>
              <a:cs typeface="Franklin Gothic"/>
              <a:sym typeface="Franklin Gothic"/>
            </a:endParaRPr>
          </a:p>
        </p:txBody>
      </p:sp>
      <p:sp>
        <p:nvSpPr>
          <p:cNvPr id="230" name="Google Shape;230;g76cf185b77_0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p1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11"/>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2" name="Google Shape;72;p1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3" name="Google Shape;73;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p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12"/>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9" name="Google Shape;79;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13"/>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13"/>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5" name="Google Shape;85;p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chemeClr val="lt1"/>
        </a:solidFill>
        <a:effectLst/>
      </p:bgPr>
    </p:bg>
    <p:spTree>
      <p:nvGrpSpPr>
        <p:cNvPr id="1" name="Shape 97"/>
        <p:cNvGrpSpPr/>
        <p:nvPr/>
      </p:nvGrpSpPr>
      <p:grpSpPr>
        <a:xfrm>
          <a:off x="0" y="0"/>
          <a:ext cx="0" cy="0"/>
          <a:chOff x="0" y="0"/>
          <a:chExt cx="0" cy="0"/>
        </a:xfrm>
      </p:grpSpPr>
      <p:sp>
        <p:nvSpPr>
          <p:cNvPr id="98" name="Google Shape;98;p15"/>
          <p:cNvSpPr/>
          <p:nvPr/>
        </p:nvSpPr>
        <p:spPr>
          <a:xfrm>
            <a:off x="2381" y="6400800"/>
            <a:ext cx="9141600" cy="457200"/>
          </a:xfrm>
          <a:prstGeom prst="rect">
            <a:avLst/>
          </a:prstGeom>
          <a:solidFill>
            <a:srgbClr val="0068B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99" name="Google Shape;99;p15"/>
          <p:cNvSpPr txBox="1">
            <a:spLocks noGrp="1"/>
          </p:cNvSpPr>
          <p:nvPr>
            <p:ph type="ctrTitle"/>
          </p:nvPr>
        </p:nvSpPr>
        <p:spPr>
          <a:xfrm>
            <a:off x="822960" y="758952"/>
            <a:ext cx="7543800" cy="3566100"/>
          </a:xfrm>
          <a:prstGeom prst="rect">
            <a:avLst/>
          </a:prstGeom>
          <a:noFill/>
          <a:ln>
            <a:noFill/>
          </a:ln>
        </p:spPr>
        <p:txBody>
          <a:bodyPr spcFirstLastPara="1" wrap="square" lIns="68575" tIns="34275" rIns="68575" bIns="34275" anchor="b" anchorCtr="0">
            <a:noAutofit/>
          </a:bodyPr>
          <a:lstStyle>
            <a:lvl1pPr lvl="0" algn="l" rtl="0">
              <a:lnSpc>
                <a:spcPct val="85000"/>
              </a:lnSpc>
              <a:spcBef>
                <a:spcPts val="0"/>
              </a:spcBef>
              <a:spcAft>
                <a:spcPts val="0"/>
              </a:spcAft>
              <a:buClr>
                <a:srgbClr val="262626"/>
              </a:buClr>
              <a:buSzPts val="4500"/>
              <a:buFont typeface="Libre Franklin Medium"/>
              <a:buNone/>
              <a:defRPr sz="4500">
                <a:solidFill>
                  <a:srgbClr val="262626"/>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0" name="Google Shape;100;p15"/>
          <p:cNvSpPr txBox="1">
            <a:spLocks noGrp="1"/>
          </p:cNvSpPr>
          <p:nvPr>
            <p:ph type="subTitle" idx="1"/>
          </p:nvPr>
        </p:nvSpPr>
        <p:spPr>
          <a:xfrm>
            <a:off x="825038" y="4455620"/>
            <a:ext cx="7543800" cy="11433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900"/>
              </a:spcBef>
              <a:spcAft>
                <a:spcPts val="0"/>
              </a:spcAft>
              <a:buSzPts val="1800"/>
              <a:buNone/>
              <a:defRPr sz="1800" cap="none">
                <a:solidFill>
                  <a:srgbClr val="0C599E"/>
                </a:solidFill>
                <a:latin typeface="Twentieth Century"/>
                <a:ea typeface="Twentieth Century"/>
                <a:cs typeface="Twentieth Century"/>
                <a:sym typeface="Twentieth Century"/>
              </a:defRPr>
            </a:lvl1pPr>
            <a:lvl2pPr lvl="1" algn="ctr" rtl="0">
              <a:lnSpc>
                <a:spcPct val="90000"/>
              </a:lnSpc>
              <a:spcBef>
                <a:spcPts val="200"/>
              </a:spcBef>
              <a:spcAft>
                <a:spcPts val="0"/>
              </a:spcAft>
              <a:buSzPts val="1800"/>
              <a:buNone/>
              <a:defRPr sz="1800"/>
            </a:lvl2pPr>
            <a:lvl3pPr lvl="2" algn="ctr" rtl="0">
              <a:lnSpc>
                <a:spcPct val="90000"/>
              </a:lnSpc>
              <a:spcBef>
                <a:spcPts val="300"/>
              </a:spcBef>
              <a:spcAft>
                <a:spcPts val="0"/>
              </a:spcAft>
              <a:buSzPts val="1800"/>
              <a:buNone/>
              <a:defRPr sz="1800"/>
            </a:lvl3pPr>
            <a:lvl4pPr lvl="3" algn="ctr" rtl="0">
              <a:lnSpc>
                <a:spcPct val="90000"/>
              </a:lnSpc>
              <a:spcBef>
                <a:spcPts val="300"/>
              </a:spcBef>
              <a:spcAft>
                <a:spcPts val="0"/>
              </a:spcAft>
              <a:buSzPts val="1500"/>
              <a:buNone/>
              <a:defRPr sz="1500"/>
            </a:lvl4pPr>
            <a:lvl5pPr lvl="4" algn="ctr" rtl="0">
              <a:lnSpc>
                <a:spcPct val="90000"/>
              </a:lnSpc>
              <a:spcBef>
                <a:spcPts val="300"/>
              </a:spcBef>
              <a:spcAft>
                <a:spcPts val="0"/>
              </a:spcAft>
              <a:buSzPts val="1500"/>
              <a:buNone/>
              <a:defRPr sz="1500"/>
            </a:lvl5pPr>
            <a:lvl6pPr lvl="5" algn="ctr" rtl="0">
              <a:lnSpc>
                <a:spcPct val="90000"/>
              </a:lnSpc>
              <a:spcBef>
                <a:spcPts val="300"/>
              </a:spcBef>
              <a:spcAft>
                <a:spcPts val="0"/>
              </a:spcAft>
              <a:buSzPts val="1500"/>
              <a:buNone/>
              <a:defRPr sz="1500"/>
            </a:lvl6pPr>
            <a:lvl7pPr lvl="6" algn="ctr" rtl="0">
              <a:lnSpc>
                <a:spcPct val="90000"/>
              </a:lnSpc>
              <a:spcBef>
                <a:spcPts val="300"/>
              </a:spcBef>
              <a:spcAft>
                <a:spcPts val="0"/>
              </a:spcAft>
              <a:buSzPts val="1500"/>
              <a:buNone/>
              <a:defRPr sz="1500"/>
            </a:lvl7pPr>
            <a:lvl8pPr lvl="7" algn="ctr" rtl="0">
              <a:lnSpc>
                <a:spcPct val="90000"/>
              </a:lnSpc>
              <a:spcBef>
                <a:spcPts val="300"/>
              </a:spcBef>
              <a:spcAft>
                <a:spcPts val="0"/>
              </a:spcAft>
              <a:buSzPts val="1500"/>
              <a:buNone/>
              <a:defRPr sz="1500"/>
            </a:lvl8pPr>
            <a:lvl9pPr lvl="8" algn="ctr" rtl="0">
              <a:lnSpc>
                <a:spcPct val="90000"/>
              </a:lnSpc>
              <a:spcBef>
                <a:spcPts val="300"/>
              </a:spcBef>
              <a:spcAft>
                <a:spcPts val="300"/>
              </a:spcAft>
              <a:buSzPts val="1500"/>
              <a:buNone/>
              <a:defRPr sz="1500"/>
            </a:lvl9pPr>
          </a:lstStyle>
          <a:p>
            <a:endParaRPr/>
          </a:p>
        </p:txBody>
      </p:sp>
      <p:sp>
        <p:nvSpPr>
          <p:cNvPr id="101" name="Google Shape;101;p15"/>
          <p:cNvSpPr txBox="1">
            <a:spLocks noGrp="1"/>
          </p:cNvSpPr>
          <p:nvPr>
            <p:ph type="dt" idx="10"/>
          </p:nvPr>
        </p:nvSpPr>
        <p:spPr>
          <a:xfrm>
            <a:off x="822960" y="6459785"/>
            <a:ext cx="1854300" cy="365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2" name="Google Shape;102;p15"/>
          <p:cNvSpPr txBox="1">
            <a:spLocks noGrp="1"/>
          </p:cNvSpPr>
          <p:nvPr>
            <p:ph type="ftr" idx="11"/>
          </p:nvPr>
        </p:nvSpPr>
        <p:spPr>
          <a:xfrm>
            <a:off x="2764639" y="6459785"/>
            <a:ext cx="3617100" cy="365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3" name="Google Shape;103;p15"/>
          <p:cNvSpPr txBox="1">
            <a:spLocks noGrp="1"/>
          </p:cNvSpPr>
          <p:nvPr>
            <p:ph type="sldNum" idx="12"/>
          </p:nvPr>
        </p:nvSpPr>
        <p:spPr>
          <a:xfrm>
            <a:off x="7425343" y="6459785"/>
            <a:ext cx="984000" cy="365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04" name="Google Shape;104;p15"/>
          <p:cNvCxnSpPr/>
          <p:nvPr/>
        </p:nvCxnSpPr>
        <p:spPr>
          <a:xfrm>
            <a:off x="905744" y="4343400"/>
            <a:ext cx="7406400" cy="0"/>
          </a:xfrm>
          <a:prstGeom prst="straightConnector1">
            <a:avLst/>
          </a:prstGeom>
          <a:noFill/>
          <a:ln w="12700" cap="flat" cmpd="sng">
            <a:solidFill>
              <a:srgbClr val="CD4645"/>
            </a:solidFill>
            <a:prstDash val="solid"/>
            <a:round/>
            <a:headEnd type="none" w="sm" len="sm"/>
            <a:tailEnd type="none" w="sm" len="sm"/>
          </a:ln>
        </p:spPr>
      </p:cxnSp>
      <p:pic>
        <p:nvPicPr>
          <p:cNvPr id="105" name="Google Shape;105;p15" descr="A close up of a logo&#10;&#10;Description automatically generated"/>
          <p:cNvPicPr preferRelativeResize="0"/>
          <p:nvPr/>
        </p:nvPicPr>
        <p:blipFill rotWithShape="1">
          <a:blip r:embed="rId2">
            <a:alphaModFix/>
          </a:blip>
          <a:srcRect/>
          <a:stretch/>
        </p:blipFill>
        <p:spPr>
          <a:xfrm>
            <a:off x="777240" y="758952"/>
            <a:ext cx="4317514" cy="99634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6"/>
        <p:cNvGrpSpPr/>
        <p:nvPr/>
      </p:nvGrpSpPr>
      <p:grpSpPr>
        <a:xfrm>
          <a:off x="0" y="0"/>
          <a:ext cx="0" cy="0"/>
          <a:chOff x="0" y="0"/>
          <a:chExt cx="0" cy="0"/>
        </a:xfrm>
      </p:grpSpPr>
      <p:sp>
        <p:nvSpPr>
          <p:cNvPr id="107" name="Google Shape;107;p16"/>
          <p:cNvSpPr txBox="1">
            <a:spLocks noGrp="1"/>
          </p:cNvSpPr>
          <p:nvPr>
            <p:ph type="title"/>
          </p:nvPr>
        </p:nvSpPr>
        <p:spPr>
          <a:xfrm>
            <a:off x="822960" y="286603"/>
            <a:ext cx="7543800" cy="1450800"/>
          </a:xfrm>
          <a:prstGeom prst="rect">
            <a:avLst/>
          </a:prstGeom>
          <a:noFill/>
          <a:ln>
            <a:noFill/>
          </a:ln>
        </p:spPr>
        <p:txBody>
          <a:bodyPr spcFirstLastPara="1" wrap="square" lIns="68575" tIns="34275" rIns="68575" bIns="34275" anchor="b" anchorCtr="0">
            <a:noAutofit/>
          </a:bodyPr>
          <a:lstStyle>
            <a:lvl1pPr lvl="0" algn="l" rtl="0">
              <a:lnSpc>
                <a:spcPct val="85000"/>
              </a:lnSpc>
              <a:spcBef>
                <a:spcPts val="0"/>
              </a:spcBef>
              <a:spcAft>
                <a:spcPts val="0"/>
              </a:spcAft>
              <a:buClr>
                <a:srgbClr val="3F3F3F"/>
              </a:buClr>
              <a:buSzPts val="3600"/>
              <a:buFont typeface="Libre Franklin Medium"/>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8" name="Google Shape;108;p16"/>
          <p:cNvSpPr txBox="1">
            <a:spLocks noGrp="1"/>
          </p:cNvSpPr>
          <p:nvPr>
            <p:ph type="body" idx="1"/>
          </p:nvPr>
        </p:nvSpPr>
        <p:spPr>
          <a:xfrm>
            <a:off x="822960" y="1845734"/>
            <a:ext cx="7543800" cy="4023300"/>
          </a:xfrm>
          <a:prstGeom prst="rect">
            <a:avLst/>
          </a:prstGeom>
          <a:noFill/>
          <a:ln>
            <a:noFill/>
          </a:ln>
        </p:spPr>
        <p:txBody>
          <a:bodyPr spcFirstLastPara="1" wrap="square" lIns="0" tIns="34275" rIns="0" bIns="34275" anchor="t" anchorCtr="0">
            <a:noAutofit/>
          </a:bodyPr>
          <a:lstStyle>
            <a:lvl1pPr marL="457200" lvl="0" indent="-317500" algn="l" rtl="0">
              <a:lnSpc>
                <a:spcPct val="90000"/>
              </a:lnSpc>
              <a:spcBef>
                <a:spcPts val="900"/>
              </a:spcBef>
              <a:spcAft>
                <a:spcPts val="0"/>
              </a:spcAft>
              <a:buClr>
                <a:srgbClr val="DBBD6C"/>
              </a:buClr>
              <a:buSzPts val="1400"/>
              <a:buFont typeface="Arial"/>
              <a:buChar char="•"/>
              <a:defRPr sz="1400">
                <a:latin typeface="Libre Franklin"/>
                <a:ea typeface="Libre Franklin"/>
                <a:cs typeface="Libre Franklin"/>
                <a:sym typeface="Libre Franklin"/>
              </a:defRPr>
            </a:lvl1pPr>
            <a:lvl2pPr marL="914400" lvl="1" indent="-317500" algn="l" rtl="0">
              <a:lnSpc>
                <a:spcPct val="90000"/>
              </a:lnSpc>
              <a:spcBef>
                <a:spcPts val="200"/>
              </a:spcBef>
              <a:spcAft>
                <a:spcPts val="0"/>
              </a:spcAft>
              <a:buClr>
                <a:srgbClr val="DBBD6C"/>
              </a:buClr>
              <a:buSzPts val="1400"/>
              <a:buFont typeface="Arial"/>
              <a:buChar char="•"/>
              <a:defRPr sz="1400">
                <a:latin typeface="Libre Franklin"/>
                <a:ea typeface="Libre Franklin"/>
                <a:cs typeface="Libre Franklin"/>
                <a:sym typeface="Libre Franklin"/>
              </a:defRPr>
            </a:lvl2pPr>
            <a:lvl3pPr marL="1371600" lvl="2" indent="-317500" algn="l" rtl="0">
              <a:lnSpc>
                <a:spcPct val="90000"/>
              </a:lnSpc>
              <a:spcBef>
                <a:spcPts val="300"/>
              </a:spcBef>
              <a:spcAft>
                <a:spcPts val="0"/>
              </a:spcAft>
              <a:buClr>
                <a:srgbClr val="DBBD6C"/>
              </a:buClr>
              <a:buSzPts val="1400"/>
              <a:buFont typeface="Arial"/>
              <a:buChar char="•"/>
              <a:defRPr sz="1400">
                <a:latin typeface="Libre Franklin"/>
                <a:ea typeface="Libre Franklin"/>
                <a:cs typeface="Libre Franklin"/>
                <a:sym typeface="Libre Franklin"/>
              </a:defRPr>
            </a:lvl3pPr>
            <a:lvl4pPr marL="1828800" lvl="3" indent="-317500" algn="l" rtl="0">
              <a:lnSpc>
                <a:spcPct val="90000"/>
              </a:lnSpc>
              <a:spcBef>
                <a:spcPts val="300"/>
              </a:spcBef>
              <a:spcAft>
                <a:spcPts val="0"/>
              </a:spcAft>
              <a:buClr>
                <a:srgbClr val="DBBD6C"/>
              </a:buClr>
              <a:buSzPts val="1400"/>
              <a:buFont typeface="Arial"/>
              <a:buChar char="•"/>
              <a:defRPr sz="1400">
                <a:latin typeface="Libre Franklin"/>
                <a:ea typeface="Libre Franklin"/>
                <a:cs typeface="Libre Franklin"/>
                <a:sym typeface="Libre Franklin"/>
              </a:defRPr>
            </a:lvl4pPr>
            <a:lvl5pPr marL="2286000" lvl="4" indent="-317500" algn="l" rtl="0">
              <a:lnSpc>
                <a:spcPct val="90000"/>
              </a:lnSpc>
              <a:spcBef>
                <a:spcPts val="300"/>
              </a:spcBef>
              <a:spcAft>
                <a:spcPts val="0"/>
              </a:spcAft>
              <a:buClr>
                <a:srgbClr val="DBBD6C"/>
              </a:buClr>
              <a:buSzPts val="1400"/>
              <a:buFont typeface="Arial"/>
              <a:buChar char="•"/>
              <a:defRPr sz="1400">
                <a:latin typeface="Libre Franklin"/>
                <a:ea typeface="Libre Franklin"/>
                <a:cs typeface="Libre Franklin"/>
                <a:sym typeface="Libre Franklin"/>
              </a:defRPr>
            </a:lvl5pPr>
            <a:lvl6pPr marL="2743200" lvl="5" indent="-317500" algn="l" rtl="0">
              <a:lnSpc>
                <a:spcPct val="90000"/>
              </a:lnSpc>
              <a:spcBef>
                <a:spcPts val="300"/>
              </a:spcBef>
              <a:spcAft>
                <a:spcPts val="0"/>
              </a:spcAft>
              <a:buSzPts val="1400"/>
              <a:buChar char="◦"/>
              <a:defRPr/>
            </a:lvl6pPr>
            <a:lvl7pPr marL="3200400" lvl="6" indent="-317500" algn="l" rtl="0">
              <a:lnSpc>
                <a:spcPct val="90000"/>
              </a:lnSpc>
              <a:spcBef>
                <a:spcPts val="300"/>
              </a:spcBef>
              <a:spcAft>
                <a:spcPts val="0"/>
              </a:spcAft>
              <a:buSzPts val="1400"/>
              <a:buChar char="◦"/>
              <a:defRPr/>
            </a:lvl7pPr>
            <a:lvl8pPr marL="3657600" lvl="7" indent="-317500" algn="l" rtl="0">
              <a:lnSpc>
                <a:spcPct val="90000"/>
              </a:lnSpc>
              <a:spcBef>
                <a:spcPts val="300"/>
              </a:spcBef>
              <a:spcAft>
                <a:spcPts val="0"/>
              </a:spcAft>
              <a:buSzPts val="1400"/>
              <a:buChar char="◦"/>
              <a:defRPr/>
            </a:lvl8pPr>
            <a:lvl9pPr marL="4114800" lvl="8" indent="-317500" algn="l" rtl="0">
              <a:lnSpc>
                <a:spcPct val="90000"/>
              </a:lnSpc>
              <a:spcBef>
                <a:spcPts val="300"/>
              </a:spcBef>
              <a:spcAft>
                <a:spcPts val="300"/>
              </a:spcAft>
              <a:buSzPts val="1400"/>
              <a:buChar char="◦"/>
              <a:defRPr/>
            </a:lvl9pPr>
          </a:lstStyle>
          <a:p>
            <a:endParaRPr/>
          </a:p>
        </p:txBody>
      </p:sp>
      <p:sp>
        <p:nvSpPr>
          <p:cNvPr id="109" name="Google Shape;109;p16"/>
          <p:cNvSpPr txBox="1">
            <a:spLocks noGrp="1"/>
          </p:cNvSpPr>
          <p:nvPr>
            <p:ph type="dt" idx="10"/>
          </p:nvPr>
        </p:nvSpPr>
        <p:spPr>
          <a:xfrm>
            <a:off x="822960" y="6459785"/>
            <a:ext cx="1854300" cy="365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0" name="Google Shape;110;p16"/>
          <p:cNvSpPr txBox="1">
            <a:spLocks noGrp="1"/>
          </p:cNvSpPr>
          <p:nvPr>
            <p:ph type="ftr" idx="11"/>
          </p:nvPr>
        </p:nvSpPr>
        <p:spPr>
          <a:xfrm>
            <a:off x="2764639" y="6459785"/>
            <a:ext cx="3617100" cy="365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1" name="Google Shape;111;p16"/>
          <p:cNvSpPr txBox="1">
            <a:spLocks noGrp="1"/>
          </p:cNvSpPr>
          <p:nvPr>
            <p:ph type="sldNum" idx="12"/>
          </p:nvPr>
        </p:nvSpPr>
        <p:spPr>
          <a:xfrm>
            <a:off x="7425343" y="6459785"/>
            <a:ext cx="984000" cy="365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12" name="Google Shape;112;p16"/>
          <p:cNvCxnSpPr/>
          <p:nvPr/>
        </p:nvCxnSpPr>
        <p:spPr>
          <a:xfrm>
            <a:off x="822960" y="1737360"/>
            <a:ext cx="7543800" cy="0"/>
          </a:xfrm>
          <a:prstGeom prst="straightConnector1">
            <a:avLst/>
          </a:prstGeom>
          <a:noFill/>
          <a:ln w="12700" cap="flat" cmpd="sng">
            <a:solidFill>
              <a:srgbClr val="CD4645"/>
            </a:solidFill>
            <a:prstDash val="solid"/>
            <a:round/>
            <a:headEnd type="none" w="sm" len="sm"/>
            <a:tailEnd type="none" w="sm" len="sm"/>
          </a:ln>
        </p:spPr>
      </p:cxnSp>
      <p:cxnSp>
        <p:nvCxnSpPr>
          <p:cNvPr id="113" name="Google Shape;113;p16"/>
          <p:cNvCxnSpPr/>
          <p:nvPr/>
        </p:nvCxnSpPr>
        <p:spPr>
          <a:xfrm>
            <a:off x="822960" y="1737360"/>
            <a:ext cx="7543800" cy="0"/>
          </a:xfrm>
          <a:prstGeom prst="straightConnector1">
            <a:avLst/>
          </a:prstGeom>
          <a:noFill/>
          <a:ln w="12700" cap="flat" cmpd="sng">
            <a:solidFill>
              <a:srgbClr val="C00000"/>
            </a:solidFill>
            <a:prstDash val="solid"/>
            <a:round/>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14"/>
        <p:cNvGrpSpPr/>
        <p:nvPr/>
      </p:nvGrpSpPr>
      <p:grpSpPr>
        <a:xfrm>
          <a:off x="0" y="0"/>
          <a:ext cx="0" cy="0"/>
          <a:chOff x="0" y="0"/>
          <a:chExt cx="0" cy="0"/>
        </a:xfrm>
      </p:grpSpPr>
      <p:sp>
        <p:nvSpPr>
          <p:cNvPr id="115" name="Google Shape;115;p17"/>
          <p:cNvSpPr txBox="1">
            <a:spLocks noGrp="1"/>
          </p:cNvSpPr>
          <p:nvPr>
            <p:ph type="title"/>
          </p:nvPr>
        </p:nvSpPr>
        <p:spPr>
          <a:xfrm>
            <a:off x="822960" y="286603"/>
            <a:ext cx="7543800" cy="1450800"/>
          </a:xfrm>
          <a:prstGeom prst="rect">
            <a:avLst/>
          </a:prstGeom>
          <a:noFill/>
          <a:ln>
            <a:noFill/>
          </a:ln>
        </p:spPr>
        <p:txBody>
          <a:bodyPr spcFirstLastPara="1" wrap="square" lIns="68575" tIns="34275" rIns="68575" bIns="34275" anchor="b" anchorCtr="0">
            <a:noAutofit/>
          </a:bodyPr>
          <a:lstStyle>
            <a:lvl1pPr lvl="0" algn="l" rtl="0">
              <a:lnSpc>
                <a:spcPct val="85000"/>
              </a:lnSpc>
              <a:spcBef>
                <a:spcPts val="0"/>
              </a:spcBef>
              <a:spcAft>
                <a:spcPts val="0"/>
              </a:spcAft>
              <a:buClr>
                <a:srgbClr val="3F3F3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6" name="Google Shape;116;p17"/>
          <p:cNvSpPr txBox="1">
            <a:spLocks noGrp="1"/>
          </p:cNvSpPr>
          <p:nvPr>
            <p:ph type="body" idx="1"/>
          </p:nvPr>
        </p:nvSpPr>
        <p:spPr>
          <a:xfrm>
            <a:off x="822960" y="1865745"/>
            <a:ext cx="3703200" cy="4094700"/>
          </a:xfrm>
          <a:prstGeom prst="rect">
            <a:avLst/>
          </a:prstGeom>
          <a:noFill/>
          <a:ln>
            <a:noFill/>
          </a:ln>
        </p:spPr>
        <p:txBody>
          <a:bodyPr spcFirstLastPara="1" wrap="square" lIns="0" tIns="34275" rIns="0" bIns="34275" anchor="t" anchorCtr="0">
            <a:noAutofit/>
          </a:bodyPr>
          <a:lstStyle>
            <a:lvl1pPr marL="457200" lvl="0" indent="-323850" algn="l" rtl="0">
              <a:lnSpc>
                <a:spcPct val="90000"/>
              </a:lnSpc>
              <a:spcBef>
                <a:spcPts val="900"/>
              </a:spcBef>
              <a:spcAft>
                <a:spcPts val="0"/>
              </a:spcAft>
              <a:buClr>
                <a:srgbClr val="DBBD6C"/>
              </a:buClr>
              <a:buSzPts val="1500"/>
              <a:buFont typeface="Arial"/>
              <a:buChar char="•"/>
              <a:defRPr/>
            </a:lvl1pPr>
            <a:lvl2pPr marL="914400" lvl="1" indent="-317500" algn="l" rtl="0">
              <a:lnSpc>
                <a:spcPct val="90000"/>
              </a:lnSpc>
              <a:spcBef>
                <a:spcPts val="200"/>
              </a:spcBef>
              <a:spcAft>
                <a:spcPts val="0"/>
              </a:spcAft>
              <a:buClr>
                <a:srgbClr val="DBBD6C"/>
              </a:buClr>
              <a:buSzPts val="1400"/>
              <a:buFont typeface="Arial"/>
              <a:buChar char="•"/>
              <a:defRPr/>
            </a:lvl2pPr>
            <a:lvl3pPr marL="1371600" lvl="2" indent="-298450" algn="l" rtl="0">
              <a:lnSpc>
                <a:spcPct val="90000"/>
              </a:lnSpc>
              <a:spcBef>
                <a:spcPts val="300"/>
              </a:spcBef>
              <a:spcAft>
                <a:spcPts val="0"/>
              </a:spcAft>
              <a:buClr>
                <a:srgbClr val="DBBD6C"/>
              </a:buClr>
              <a:buSzPts val="1100"/>
              <a:buFont typeface="Arial"/>
              <a:buChar char="•"/>
              <a:defRPr/>
            </a:lvl3pPr>
            <a:lvl4pPr marL="1828800" lvl="3" indent="-298450" algn="l" rtl="0">
              <a:lnSpc>
                <a:spcPct val="90000"/>
              </a:lnSpc>
              <a:spcBef>
                <a:spcPts val="300"/>
              </a:spcBef>
              <a:spcAft>
                <a:spcPts val="0"/>
              </a:spcAft>
              <a:buClr>
                <a:srgbClr val="DBBD6C"/>
              </a:buClr>
              <a:buSzPts val="1100"/>
              <a:buFont typeface="Arial"/>
              <a:buChar char="•"/>
              <a:defRPr/>
            </a:lvl4pPr>
            <a:lvl5pPr marL="2286000" lvl="4" indent="-298450" algn="l" rtl="0">
              <a:lnSpc>
                <a:spcPct val="90000"/>
              </a:lnSpc>
              <a:spcBef>
                <a:spcPts val="300"/>
              </a:spcBef>
              <a:spcAft>
                <a:spcPts val="0"/>
              </a:spcAft>
              <a:buClr>
                <a:srgbClr val="DBBD6C"/>
              </a:buClr>
              <a:buSzPts val="1100"/>
              <a:buFont typeface="Arial"/>
              <a:buChar char="•"/>
              <a:defRPr/>
            </a:lvl5pPr>
            <a:lvl6pPr marL="2743200" lvl="5" indent="-317500" algn="l" rtl="0">
              <a:lnSpc>
                <a:spcPct val="90000"/>
              </a:lnSpc>
              <a:spcBef>
                <a:spcPts val="300"/>
              </a:spcBef>
              <a:spcAft>
                <a:spcPts val="0"/>
              </a:spcAft>
              <a:buSzPts val="1400"/>
              <a:buChar char="◦"/>
              <a:defRPr/>
            </a:lvl6pPr>
            <a:lvl7pPr marL="3200400" lvl="6" indent="-317500" algn="l" rtl="0">
              <a:lnSpc>
                <a:spcPct val="90000"/>
              </a:lnSpc>
              <a:spcBef>
                <a:spcPts val="300"/>
              </a:spcBef>
              <a:spcAft>
                <a:spcPts val="0"/>
              </a:spcAft>
              <a:buSzPts val="1400"/>
              <a:buChar char="◦"/>
              <a:defRPr/>
            </a:lvl7pPr>
            <a:lvl8pPr marL="3657600" lvl="7" indent="-317500" algn="l" rtl="0">
              <a:lnSpc>
                <a:spcPct val="90000"/>
              </a:lnSpc>
              <a:spcBef>
                <a:spcPts val="300"/>
              </a:spcBef>
              <a:spcAft>
                <a:spcPts val="0"/>
              </a:spcAft>
              <a:buSzPts val="1400"/>
              <a:buChar char="◦"/>
              <a:defRPr/>
            </a:lvl8pPr>
            <a:lvl9pPr marL="4114800" lvl="8" indent="-317500" algn="l" rtl="0">
              <a:lnSpc>
                <a:spcPct val="90000"/>
              </a:lnSpc>
              <a:spcBef>
                <a:spcPts val="300"/>
              </a:spcBef>
              <a:spcAft>
                <a:spcPts val="300"/>
              </a:spcAft>
              <a:buSzPts val="1400"/>
              <a:buChar char="◦"/>
              <a:defRPr/>
            </a:lvl9pPr>
          </a:lstStyle>
          <a:p>
            <a:endParaRPr/>
          </a:p>
        </p:txBody>
      </p:sp>
      <p:sp>
        <p:nvSpPr>
          <p:cNvPr id="117" name="Google Shape;117;p17"/>
          <p:cNvSpPr txBox="1">
            <a:spLocks noGrp="1"/>
          </p:cNvSpPr>
          <p:nvPr>
            <p:ph type="body" idx="2"/>
          </p:nvPr>
        </p:nvSpPr>
        <p:spPr>
          <a:xfrm>
            <a:off x="4663440" y="1865745"/>
            <a:ext cx="3703200" cy="4094700"/>
          </a:xfrm>
          <a:prstGeom prst="rect">
            <a:avLst/>
          </a:prstGeom>
          <a:noFill/>
          <a:ln>
            <a:noFill/>
          </a:ln>
        </p:spPr>
        <p:txBody>
          <a:bodyPr spcFirstLastPara="1" wrap="square" lIns="0" tIns="34275" rIns="0" bIns="34275" anchor="t" anchorCtr="0">
            <a:noAutofit/>
          </a:bodyPr>
          <a:lstStyle>
            <a:lvl1pPr marL="457200" lvl="0" indent="-323850" algn="l" rtl="0">
              <a:lnSpc>
                <a:spcPct val="90000"/>
              </a:lnSpc>
              <a:spcBef>
                <a:spcPts val="900"/>
              </a:spcBef>
              <a:spcAft>
                <a:spcPts val="0"/>
              </a:spcAft>
              <a:buClr>
                <a:srgbClr val="DBBD6C"/>
              </a:buClr>
              <a:buSzPts val="1500"/>
              <a:buFont typeface="Arial"/>
              <a:buChar char="•"/>
              <a:defRPr/>
            </a:lvl1pPr>
            <a:lvl2pPr marL="914400" lvl="1" indent="-317500" algn="l" rtl="0">
              <a:lnSpc>
                <a:spcPct val="90000"/>
              </a:lnSpc>
              <a:spcBef>
                <a:spcPts val="200"/>
              </a:spcBef>
              <a:spcAft>
                <a:spcPts val="0"/>
              </a:spcAft>
              <a:buClr>
                <a:srgbClr val="DBBD6C"/>
              </a:buClr>
              <a:buSzPts val="1400"/>
              <a:buFont typeface="Arial"/>
              <a:buChar char="•"/>
              <a:defRPr/>
            </a:lvl2pPr>
            <a:lvl3pPr marL="1371600" lvl="2" indent="-298450" algn="l" rtl="0">
              <a:lnSpc>
                <a:spcPct val="90000"/>
              </a:lnSpc>
              <a:spcBef>
                <a:spcPts val="300"/>
              </a:spcBef>
              <a:spcAft>
                <a:spcPts val="0"/>
              </a:spcAft>
              <a:buClr>
                <a:srgbClr val="DBBD6C"/>
              </a:buClr>
              <a:buSzPts val="1100"/>
              <a:buFont typeface="Arial"/>
              <a:buChar char="•"/>
              <a:defRPr/>
            </a:lvl3pPr>
            <a:lvl4pPr marL="1828800" lvl="3" indent="-298450" algn="l" rtl="0">
              <a:lnSpc>
                <a:spcPct val="90000"/>
              </a:lnSpc>
              <a:spcBef>
                <a:spcPts val="300"/>
              </a:spcBef>
              <a:spcAft>
                <a:spcPts val="0"/>
              </a:spcAft>
              <a:buClr>
                <a:srgbClr val="DBBD6C"/>
              </a:buClr>
              <a:buSzPts val="1100"/>
              <a:buFont typeface="Arial"/>
              <a:buChar char="•"/>
              <a:defRPr/>
            </a:lvl4pPr>
            <a:lvl5pPr marL="2286000" lvl="4" indent="-298450" algn="l" rtl="0">
              <a:lnSpc>
                <a:spcPct val="90000"/>
              </a:lnSpc>
              <a:spcBef>
                <a:spcPts val="300"/>
              </a:spcBef>
              <a:spcAft>
                <a:spcPts val="0"/>
              </a:spcAft>
              <a:buClr>
                <a:srgbClr val="DBBD6C"/>
              </a:buClr>
              <a:buSzPts val="1100"/>
              <a:buFont typeface="Arial"/>
              <a:buChar char="•"/>
              <a:defRPr/>
            </a:lvl5pPr>
            <a:lvl6pPr marL="2743200" lvl="5" indent="-317500" algn="l" rtl="0">
              <a:lnSpc>
                <a:spcPct val="90000"/>
              </a:lnSpc>
              <a:spcBef>
                <a:spcPts val="300"/>
              </a:spcBef>
              <a:spcAft>
                <a:spcPts val="0"/>
              </a:spcAft>
              <a:buSzPts val="1400"/>
              <a:buChar char="◦"/>
              <a:defRPr/>
            </a:lvl6pPr>
            <a:lvl7pPr marL="3200400" lvl="6" indent="-317500" algn="l" rtl="0">
              <a:lnSpc>
                <a:spcPct val="90000"/>
              </a:lnSpc>
              <a:spcBef>
                <a:spcPts val="300"/>
              </a:spcBef>
              <a:spcAft>
                <a:spcPts val="0"/>
              </a:spcAft>
              <a:buSzPts val="1400"/>
              <a:buChar char="◦"/>
              <a:defRPr/>
            </a:lvl7pPr>
            <a:lvl8pPr marL="3657600" lvl="7" indent="-317500" algn="l" rtl="0">
              <a:lnSpc>
                <a:spcPct val="90000"/>
              </a:lnSpc>
              <a:spcBef>
                <a:spcPts val="300"/>
              </a:spcBef>
              <a:spcAft>
                <a:spcPts val="0"/>
              </a:spcAft>
              <a:buSzPts val="1400"/>
              <a:buChar char="◦"/>
              <a:defRPr/>
            </a:lvl8pPr>
            <a:lvl9pPr marL="4114800" lvl="8" indent="-317500" algn="l" rtl="0">
              <a:lnSpc>
                <a:spcPct val="90000"/>
              </a:lnSpc>
              <a:spcBef>
                <a:spcPts val="300"/>
              </a:spcBef>
              <a:spcAft>
                <a:spcPts val="300"/>
              </a:spcAft>
              <a:buSzPts val="1400"/>
              <a:buChar char="◦"/>
              <a:defRPr/>
            </a:lvl9pPr>
          </a:lstStyle>
          <a:p>
            <a:endParaRPr/>
          </a:p>
        </p:txBody>
      </p:sp>
      <p:sp>
        <p:nvSpPr>
          <p:cNvPr id="118" name="Google Shape;118;p17"/>
          <p:cNvSpPr txBox="1">
            <a:spLocks noGrp="1"/>
          </p:cNvSpPr>
          <p:nvPr>
            <p:ph type="dt" idx="10"/>
          </p:nvPr>
        </p:nvSpPr>
        <p:spPr>
          <a:xfrm>
            <a:off x="822960" y="6459785"/>
            <a:ext cx="1854300" cy="365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9" name="Google Shape;119;p17"/>
          <p:cNvSpPr txBox="1">
            <a:spLocks noGrp="1"/>
          </p:cNvSpPr>
          <p:nvPr>
            <p:ph type="ftr" idx="11"/>
          </p:nvPr>
        </p:nvSpPr>
        <p:spPr>
          <a:xfrm>
            <a:off x="2764639" y="6459785"/>
            <a:ext cx="3617100" cy="365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0" name="Google Shape;120;p17"/>
          <p:cNvSpPr txBox="1">
            <a:spLocks noGrp="1"/>
          </p:cNvSpPr>
          <p:nvPr>
            <p:ph type="sldNum" idx="12"/>
          </p:nvPr>
        </p:nvSpPr>
        <p:spPr>
          <a:xfrm>
            <a:off x="7425343" y="6459785"/>
            <a:ext cx="984000" cy="365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1"/>
        <p:cNvGrpSpPr/>
        <p:nvPr/>
      </p:nvGrpSpPr>
      <p:grpSpPr>
        <a:xfrm>
          <a:off x="0" y="0"/>
          <a:ext cx="0" cy="0"/>
          <a:chOff x="0" y="0"/>
          <a:chExt cx="0" cy="0"/>
        </a:xfrm>
      </p:grpSpPr>
      <p:sp>
        <p:nvSpPr>
          <p:cNvPr id="122" name="Google Shape;122;p18"/>
          <p:cNvSpPr txBox="1">
            <a:spLocks noGrp="1"/>
          </p:cNvSpPr>
          <p:nvPr>
            <p:ph type="title"/>
          </p:nvPr>
        </p:nvSpPr>
        <p:spPr>
          <a:xfrm>
            <a:off x="822960" y="286603"/>
            <a:ext cx="7543800" cy="1450800"/>
          </a:xfrm>
          <a:prstGeom prst="rect">
            <a:avLst/>
          </a:prstGeom>
          <a:noFill/>
          <a:ln>
            <a:noFill/>
          </a:ln>
        </p:spPr>
        <p:txBody>
          <a:bodyPr spcFirstLastPara="1" wrap="square" lIns="68575" tIns="34275" rIns="68575" bIns="34275" anchor="b" anchorCtr="0">
            <a:noAutofit/>
          </a:bodyPr>
          <a:lstStyle>
            <a:lvl1pPr lvl="0" algn="l" rtl="0">
              <a:lnSpc>
                <a:spcPct val="85000"/>
              </a:lnSpc>
              <a:spcBef>
                <a:spcPts val="0"/>
              </a:spcBef>
              <a:spcAft>
                <a:spcPts val="0"/>
              </a:spcAft>
              <a:buClr>
                <a:srgbClr val="3F3F3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3" name="Google Shape;123;p18"/>
          <p:cNvSpPr txBox="1">
            <a:spLocks noGrp="1"/>
          </p:cNvSpPr>
          <p:nvPr>
            <p:ph type="dt" idx="10"/>
          </p:nvPr>
        </p:nvSpPr>
        <p:spPr>
          <a:xfrm>
            <a:off x="822960" y="6459785"/>
            <a:ext cx="1854300" cy="365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4" name="Google Shape;124;p18"/>
          <p:cNvSpPr txBox="1">
            <a:spLocks noGrp="1"/>
          </p:cNvSpPr>
          <p:nvPr>
            <p:ph type="ftr" idx="11"/>
          </p:nvPr>
        </p:nvSpPr>
        <p:spPr>
          <a:xfrm>
            <a:off x="2764639" y="6459785"/>
            <a:ext cx="3617100" cy="365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5" name="Google Shape;125;p18"/>
          <p:cNvSpPr txBox="1">
            <a:spLocks noGrp="1"/>
          </p:cNvSpPr>
          <p:nvPr>
            <p:ph type="sldNum" idx="12"/>
          </p:nvPr>
        </p:nvSpPr>
        <p:spPr>
          <a:xfrm>
            <a:off x="7425343" y="6459785"/>
            <a:ext cx="984000" cy="365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26"/>
        <p:cNvGrpSpPr/>
        <p:nvPr/>
      </p:nvGrpSpPr>
      <p:grpSpPr>
        <a:xfrm>
          <a:off x="0" y="0"/>
          <a:ext cx="0" cy="0"/>
          <a:chOff x="0" y="0"/>
          <a:chExt cx="0" cy="0"/>
        </a:xfrm>
      </p:grpSpPr>
      <p:sp>
        <p:nvSpPr>
          <p:cNvPr id="127" name="Google Shape;127;p19"/>
          <p:cNvSpPr/>
          <p:nvPr/>
        </p:nvSpPr>
        <p:spPr>
          <a:xfrm>
            <a:off x="2381" y="6400800"/>
            <a:ext cx="9141600" cy="457200"/>
          </a:xfrm>
          <a:prstGeom prst="rect">
            <a:avLst/>
          </a:prstGeom>
          <a:solidFill>
            <a:srgbClr val="0C599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28" name="Google Shape;128;p19"/>
          <p:cNvSpPr txBox="1">
            <a:spLocks noGrp="1"/>
          </p:cNvSpPr>
          <p:nvPr>
            <p:ph type="dt" idx="10"/>
          </p:nvPr>
        </p:nvSpPr>
        <p:spPr>
          <a:xfrm>
            <a:off x="822960" y="6459785"/>
            <a:ext cx="1854300" cy="365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9" name="Google Shape;129;p19"/>
          <p:cNvSpPr txBox="1">
            <a:spLocks noGrp="1"/>
          </p:cNvSpPr>
          <p:nvPr>
            <p:ph type="ftr" idx="11"/>
          </p:nvPr>
        </p:nvSpPr>
        <p:spPr>
          <a:xfrm>
            <a:off x="2764639" y="6459785"/>
            <a:ext cx="3617100" cy="365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solidFill>
                  <a:srgbClr val="FFFFFF"/>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0" name="Google Shape;130;p19"/>
          <p:cNvSpPr txBox="1">
            <a:spLocks noGrp="1"/>
          </p:cNvSpPr>
          <p:nvPr>
            <p:ph type="sldNum" idx="12"/>
          </p:nvPr>
        </p:nvSpPr>
        <p:spPr>
          <a:xfrm>
            <a:off x="7425343" y="6459785"/>
            <a:ext cx="984000" cy="365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131"/>
        <p:cNvGrpSpPr/>
        <p:nvPr/>
      </p:nvGrpSpPr>
      <p:grpSpPr>
        <a:xfrm>
          <a:off x="0" y="0"/>
          <a:ext cx="0" cy="0"/>
          <a:chOff x="0" y="0"/>
          <a:chExt cx="0" cy="0"/>
        </a:xfrm>
      </p:grpSpPr>
      <p:sp>
        <p:nvSpPr>
          <p:cNvPr id="132" name="Google Shape;132;p20"/>
          <p:cNvSpPr/>
          <p:nvPr/>
        </p:nvSpPr>
        <p:spPr>
          <a:xfrm>
            <a:off x="12" y="0"/>
            <a:ext cx="3038100" cy="6858000"/>
          </a:xfrm>
          <a:prstGeom prst="rect">
            <a:avLst/>
          </a:prstGeom>
          <a:solidFill>
            <a:srgbClr val="02B8B4"/>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33" name="Google Shape;133;p20"/>
          <p:cNvSpPr txBox="1">
            <a:spLocks noGrp="1"/>
          </p:cNvSpPr>
          <p:nvPr>
            <p:ph type="title"/>
          </p:nvPr>
        </p:nvSpPr>
        <p:spPr>
          <a:xfrm>
            <a:off x="342900" y="594359"/>
            <a:ext cx="2400300" cy="2286000"/>
          </a:xfrm>
          <a:prstGeom prst="rect">
            <a:avLst/>
          </a:prstGeom>
          <a:noFill/>
          <a:ln>
            <a:noFill/>
          </a:ln>
        </p:spPr>
        <p:txBody>
          <a:bodyPr spcFirstLastPara="1" wrap="square" lIns="68575" tIns="34275" rIns="68575" bIns="34275" anchor="b" anchorCtr="0">
            <a:noAutofit/>
          </a:bodyPr>
          <a:lstStyle>
            <a:lvl1pPr lvl="0" algn="l" rtl="0">
              <a:lnSpc>
                <a:spcPct val="85000"/>
              </a:lnSpc>
              <a:spcBef>
                <a:spcPts val="0"/>
              </a:spcBef>
              <a:spcAft>
                <a:spcPts val="0"/>
              </a:spcAft>
              <a:buClr>
                <a:srgbClr val="FFFFFF"/>
              </a:buClr>
              <a:buSzPts val="2700"/>
              <a:buFont typeface="Libre Franklin Medium"/>
              <a:buNone/>
              <a:defRPr sz="2700" b="0">
                <a:solidFill>
                  <a:srgbClr val="FFFFFF"/>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4" name="Google Shape;134;p20"/>
          <p:cNvSpPr txBox="1">
            <a:spLocks noGrp="1"/>
          </p:cNvSpPr>
          <p:nvPr>
            <p:ph type="body" idx="1"/>
          </p:nvPr>
        </p:nvSpPr>
        <p:spPr>
          <a:xfrm>
            <a:off x="3600450" y="731520"/>
            <a:ext cx="4869300" cy="5257500"/>
          </a:xfrm>
          <a:prstGeom prst="rect">
            <a:avLst/>
          </a:prstGeom>
          <a:noFill/>
          <a:ln>
            <a:noFill/>
          </a:ln>
        </p:spPr>
        <p:txBody>
          <a:bodyPr spcFirstLastPara="1" wrap="square" lIns="0" tIns="34275" rIns="0" bIns="34275" anchor="t" anchorCtr="0">
            <a:noAutofit/>
          </a:bodyPr>
          <a:lstStyle>
            <a:lvl1pPr marL="457200" lvl="0" indent="-317500" algn="l" rtl="0">
              <a:lnSpc>
                <a:spcPct val="90000"/>
              </a:lnSpc>
              <a:spcBef>
                <a:spcPts val="900"/>
              </a:spcBef>
              <a:spcAft>
                <a:spcPts val="0"/>
              </a:spcAft>
              <a:buSzPts val="1400"/>
              <a:buChar char="•"/>
              <a:defRPr/>
            </a:lvl1pPr>
            <a:lvl2pPr marL="914400" lvl="1" indent="-317500" algn="l" rtl="0">
              <a:lnSpc>
                <a:spcPct val="90000"/>
              </a:lnSpc>
              <a:spcBef>
                <a:spcPts val="200"/>
              </a:spcBef>
              <a:spcAft>
                <a:spcPts val="0"/>
              </a:spcAft>
              <a:buSzPts val="1400"/>
              <a:buChar char="•"/>
              <a:defRPr/>
            </a:lvl2pPr>
            <a:lvl3pPr marL="1371600" lvl="2" indent="-317500" algn="l" rtl="0">
              <a:lnSpc>
                <a:spcPct val="90000"/>
              </a:lnSpc>
              <a:spcBef>
                <a:spcPts val="300"/>
              </a:spcBef>
              <a:spcAft>
                <a:spcPts val="0"/>
              </a:spcAft>
              <a:buSzPts val="1400"/>
              <a:buChar char="•"/>
              <a:defRPr/>
            </a:lvl3pPr>
            <a:lvl4pPr marL="1828800" lvl="3" indent="-317500" algn="l" rtl="0">
              <a:lnSpc>
                <a:spcPct val="90000"/>
              </a:lnSpc>
              <a:spcBef>
                <a:spcPts val="300"/>
              </a:spcBef>
              <a:spcAft>
                <a:spcPts val="0"/>
              </a:spcAft>
              <a:buSzPts val="1400"/>
              <a:buChar char="•"/>
              <a:defRPr/>
            </a:lvl4pPr>
            <a:lvl5pPr marL="2286000" lvl="4" indent="-317500" algn="l" rtl="0">
              <a:lnSpc>
                <a:spcPct val="90000"/>
              </a:lnSpc>
              <a:spcBef>
                <a:spcPts val="300"/>
              </a:spcBef>
              <a:spcAft>
                <a:spcPts val="0"/>
              </a:spcAft>
              <a:buSzPts val="1400"/>
              <a:buChar char="•"/>
              <a:defRPr/>
            </a:lvl5pPr>
            <a:lvl6pPr marL="2743200" lvl="5" indent="-317500" algn="l" rtl="0">
              <a:lnSpc>
                <a:spcPct val="90000"/>
              </a:lnSpc>
              <a:spcBef>
                <a:spcPts val="300"/>
              </a:spcBef>
              <a:spcAft>
                <a:spcPts val="0"/>
              </a:spcAft>
              <a:buSzPts val="1400"/>
              <a:buChar char="◦"/>
              <a:defRPr/>
            </a:lvl6pPr>
            <a:lvl7pPr marL="3200400" lvl="6" indent="-317500" algn="l" rtl="0">
              <a:lnSpc>
                <a:spcPct val="90000"/>
              </a:lnSpc>
              <a:spcBef>
                <a:spcPts val="300"/>
              </a:spcBef>
              <a:spcAft>
                <a:spcPts val="0"/>
              </a:spcAft>
              <a:buSzPts val="1400"/>
              <a:buChar char="◦"/>
              <a:defRPr/>
            </a:lvl7pPr>
            <a:lvl8pPr marL="3657600" lvl="7" indent="-317500" algn="l" rtl="0">
              <a:lnSpc>
                <a:spcPct val="90000"/>
              </a:lnSpc>
              <a:spcBef>
                <a:spcPts val="300"/>
              </a:spcBef>
              <a:spcAft>
                <a:spcPts val="0"/>
              </a:spcAft>
              <a:buSzPts val="1400"/>
              <a:buChar char="◦"/>
              <a:defRPr/>
            </a:lvl8pPr>
            <a:lvl9pPr marL="4114800" lvl="8" indent="-317500" algn="l" rtl="0">
              <a:lnSpc>
                <a:spcPct val="90000"/>
              </a:lnSpc>
              <a:spcBef>
                <a:spcPts val="300"/>
              </a:spcBef>
              <a:spcAft>
                <a:spcPts val="300"/>
              </a:spcAft>
              <a:buSzPts val="1400"/>
              <a:buChar char="◦"/>
              <a:defRPr/>
            </a:lvl9pPr>
          </a:lstStyle>
          <a:p>
            <a:endParaRPr/>
          </a:p>
        </p:txBody>
      </p:sp>
      <p:sp>
        <p:nvSpPr>
          <p:cNvPr id="135" name="Google Shape;135;p20"/>
          <p:cNvSpPr txBox="1">
            <a:spLocks noGrp="1"/>
          </p:cNvSpPr>
          <p:nvPr>
            <p:ph type="body" idx="2"/>
          </p:nvPr>
        </p:nvSpPr>
        <p:spPr>
          <a:xfrm>
            <a:off x="342900" y="2926080"/>
            <a:ext cx="2400300" cy="33792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900"/>
              </a:spcBef>
              <a:spcAft>
                <a:spcPts val="0"/>
              </a:spcAft>
              <a:buSzPts val="1100"/>
              <a:buNone/>
              <a:defRPr sz="1100">
                <a:solidFill>
                  <a:srgbClr val="FFFFFF"/>
                </a:solidFill>
              </a:defRPr>
            </a:lvl1pPr>
            <a:lvl2pPr marL="914400" lvl="1" indent="-228600" algn="l" rtl="0">
              <a:lnSpc>
                <a:spcPct val="90000"/>
              </a:lnSpc>
              <a:spcBef>
                <a:spcPts val="200"/>
              </a:spcBef>
              <a:spcAft>
                <a:spcPts val="0"/>
              </a:spcAft>
              <a:buSzPts val="900"/>
              <a:buNone/>
              <a:defRPr sz="900"/>
            </a:lvl2pPr>
            <a:lvl3pPr marL="1371600" lvl="2" indent="-228600" algn="l" rtl="0">
              <a:lnSpc>
                <a:spcPct val="90000"/>
              </a:lnSpc>
              <a:spcBef>
                <a:spcPts val="300"/>
              </a:spcBef>
              <a:spcAft>
                <a:spcPts val="0"/>
              </a:spcAft>
              <a:buSzPts val="800"/>
              <a:buNone/>
              <a:defRPr sz="800"/>
            </a:lvl3pPr>
            <a:lvl4pPr marL="1828800" lvl="3" indent="-228600" algn="l" rtl="0">
              <a:lnSpc>
                <a:spcPct val="90000"/>
              </a:lnSpc>
              <a:spcBef>
                <a:spcPts val="300"/>
              </a:spcBef>
              <a:spcAft>
                <a:spcPts val="0"/>
              </a:spcAft>
              <a:buSzPts val="700"/>
              <a:buNone/>
              <a:defRPr sz="700"/>
            </a:lvl4pPr>
            <a:lvl5pPr marL="2286000" lvl="4" indent="-228600" algn="l" rtl="0">
              <a:lnSpc>
                <a:spcPct val="90000"/>
              </a:lnSpc>
              <a:spcBef>
                <a:spcPts val="300"/>
              </a:spcBef>
              <a:spcAft>
                <a:spcPts val="0"/>
              </a:spcAft>
              <a:buSzPts val="700"/>
              <a:buNone/>
              <a:defRPr sz="700"/>
            </a:lvl5pPr>
            <a:lvl6pPr marL="2743200" lvl="5" indent="-228600" algn="l" rtl="0">
              <a:lnSpc>
                <a:spcPct val="90000"/>
              </a:lnSpc>
              <a:spcBef>
                <a:spcPts val="300"/>
              </a:spcBef>
              <a:spcAft>
                <a:spcPts val="0"/>
              </a:spcAft>
              <a:buSzPts val="700"/>
              <a:buNone/>
              <a:defRPr sz="700"/>
            </a:lvl6pPr>
            <a:lvl7pPr marL="3200400" lvl="6" indent="-228600" algn="l" rtl="0">
              <a:lnSpc>
                <a:spcPct val="90000"/>
              </a:lnSpc>
              <a:spcBef>
                <a:spcPts val="300"/>
              </a:spcBef>
              <a:spcAft>
                <a:spcPts val="0"/>
              </a:spcAft>
              <a:buSzPts val="700"/>
              <a:buNone/>
              <a:defRPr sz="700"/>
            </a:lvl7pPr>
            <a:lvl8pPr marL="3657600" lvl="7" indent="-228600" algn="l" rtl="0">
              <a:lnSpc>
                <a:spcPct val="90000"/>
              </a:lnSpc>
              <a:spcBef>
                <a:spcPts val="300"/>
              </a:spcBef>
              <a:spcAft>
                <a:spcPts val="0"/>
              </a:spcAft>
              <a:buSzPts val="700"/>
              <a:buNone/>
              <a:defRPr sz="700"/>
            </a:lvl8pPr>
            <a:lvl9pPr marL="4114800" lvl="8" indent="-228600" algn="l" rtl="0">
              <a:lnSpc>
                <a:spcPct val="90000"/>
              </a:lnSpc>
              <a:spcBef>
                <a:spcPts val="300"/>
              </a:spcBef>
              <a:spcAft>
                <a:spcPts val="300"/>
              </a:spcAft>
              <a:buSzPts val="700"/>
              <a:buNone/>
              <a:defRPr sz="700"/>
            </a:lvl9pPr>
          </a:lstStyle>
          <a:p>
            <a:endParaRPr/>
          </a:p>
        </p:txBody>
      </p:sp>
      <p:sp>
        <p:nvSpPr>
          <p:cNvPr id="136" name="Google Shape;136;p20"/>
          <p:cNvSpPr txBox="1">
            <a:spLocks noGrp="1"/>
          </p:cNvSpPr>
          <p:nvPr>
            <p:ph type="dt" idx="10"/>
          </p:nvPr>
        </p:nvSpPr>
        <p:spPr>
          <a:xfrm>
            <a:off x="349134" y="6459785"/>
            <a:ext cx="1963800" cy="365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7" name="Google Shape;137;p20"/>
          <p:cNvSpPr txBox="1">
            <a:spLocks noGrp="1"/>
          </p:cNvSpPr>
          <p:nvPr>
            <p:ph type="ftr" idx="11"/>
          </p:nvPr>
        </p:nvSpPr>
        <p:spPr>
          <a:xfrm>
            <a:off x="3600450" y="6459785"/>
            <a:ext cx="3486300" cy="365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solidFill>
                  <a:schemeClr val="dk2"/>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8" name="Google Shape;138;p20"/>
          <p:cNvSpPr txBox="1">
            <a:spLocks noGrp="1"/>
          </p:cNvSpPr>
          <p:nvPr>
            <p:ph type="sldNum" idx="12"/>
          </p:nvPr>
        </p:nvSpPr>
        <p:spPr>
          <a:xfrm>
            <a:off x="7425343" y="6459785"/>
            <a:ext cx="984000" cy="365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800" b="0" i="0" u="none" strike="noStrike" cap="none">
                <a:solidFill>
                  <a:schemeClr val="dk2"/>
                </a:solidFill>
                <a:latin typeface="Twentieth Century"/>
                <a:ea typeface="Twentieth Century"/>
                <a:cs typeface="Twentieth Century"/>
                <a:sym typeface="Twentieth Century"/>
              </a:defRPr>
            </a:lvl1pPr>
            <a:lvl2pPr marL="0" lvl="1" indent="0" algn="r" rtl="0">
              <a:spcBef>
                <a:spcPts val="0"/>
              </a:spcBef>
              <a:buNone/>
              <a:defRPr sz="800" b="0" i="0" u="none" strike="noStrike" cap="none">
                <a:solidFill>
                  <a:schemeClr val="dk2"/>
                </a:solidFill>
                <a:latin typeface="Twentieth Century"/>
                <a:ea typeface="Twentieth Century"/>
                <a:cs typeface="Twentieth Century"/>
                <a:sym typeface="Twentieth Century"/>
              </a:defRPr>
            </a:lvl2pPr>
            <a:lvl3pPr marL="0" lvl="2" indent="0" algn="r" rtl="0">
              <a:spcBef>
                <a:spcPts val="0"/>
              </a:spcBef>
              <a:buNone/>
              <a:defRPr sz="800" b="0" i="0" u="none" strike="noStrike" cap="none">
                <a:solidFill>
                  <a:schemeClr val="dk2"/>
                </a:solidFill>
                <a:latin typeface="Twentieth Century"/>
                <a:ea typeface="Twentieth Century"/>
                <a:cs typeface="Twentieth Century"/>
                <a:sym typeface="Twentieth Century"/>
              </a:defRPr>
            </a:lvl3pPr>
            <a:lvl4pPr marL="0" lvl="3" indent="0" algn="r" rtl="0">
              <a:spcBef>
                <a:spcPts val="0"/>
              </a:spcBef>
              <a:buNone/>
              <a:defRPr sz="800" b="0" i="0" u="none" strike="noStrike" cap="none">
                <a:solidFill>
                  <a:schemeClr val="dk2"/>
                </a:solidFill>
                <a:latin typeface="Twentieth Century"/>
                <a:ea typeface="Twentieth Century"/>
                <a:cs typeface="Twentieth Century"/>
                <a:sym typeface="Twentieth Century"/>
              </a:defRPr>
            </a:lvl4pPr>
            <a:lvl5pPr marL="0" lvl="4" indent="0" algn="r" rtl="0">
              <a:spcBef>
                <a:spcPts val="0"/>
              </a:spcBef>
              <a:buNone/>
              <a:defRPr sz="800" b="0" i="0" u="none" strike="noStrike" cap="none">
                <a:solidFill>
                  <a:schemeClr val="dk2"/>
                </a:solidFill>
                <a:latin typeface="Twentieth Century"/>
                <a:ea typeface="Twentieth Century"/>
                <a:cs typeface="Twentieth Century"/>
                <a:sym typeface="Twentieth Century"/>
              </a:defRPr>
            </a:lvl5pPr>
            <a:lvl6pPr marL="0" lvl="5" indent="0" algn="r" rtl="0">
              <a:spcBef>
                <a:spcPts val="0"/>
              </a:spcBef>
              <a:buNone/>
              <a:defRPr sz="800" b="0" i="0" u="none" strike="noStrike" cap="none">
                <a:solidFill>
                  <a:schemeClr val="dk2"/>
                </a:solidFill>
                <a:latin typeface="Twentieth Century"/>
                <a:ea typeface="Twentieth Century"/>
                <a:cs typeface="Twentieth Century"/>
                <a:sym typeface="Twentieth Century"/>
              </a:defRPr>
            </a:lvl6pPr>
            <a:lvl7pPr marL="0" lvl="6" indent="0" algn="r" rtl="0">
              <a:spcBef>
                <a:spcPts val="0"/>
              </a:spcBef>
              <a:buNone/>
              <a:defRPr sz="800" b="0" i="0" u="none" strike="noStrike" cap="none">
                <a:solidFill>
                  <a:schemeClr val="dk2"/>
                </a:solidFill>
                <a:latin typeface="Twentieth Century"/>
                <a:ea typeface="Twentieth Century"/>
                <a:cs typeface="Twentieth Century"/>
                <a:sym typeface="Twentieth Century"/>
              </a:defRPr>
            </a:lvl7pPr>
            <a:lvl8pPr marL="0" lvl="7" indent="0" algn="r" rtl="0">
              <a:spcBef>
                <a:spcPts val="0"/>
              </a:spcBef>
              <a:buNone/>
              <a:defRPr sz="800" b="0" i="0" u="none" strike="noStrike" cap="none">
                <a:solidFill>
                  <a:schemeClr val="dk2"/>
                </a:solidFill>
                <a:latin typeface="Twentieth Century"/>
                <a:ea typeface="Twentieth Century"/>
                <a:cs typeface="Twentieth Century"/>
                <a:sym typeface="Twentieth Century"/>
              </a:defRPr>
            </a:lvl8pPr>
            <a:lvl9pPr marL="0" lvl="8" indent="0" algn="r" rtl="0">
              <a:spcBef>
                <a:spcPts val="0"/>
              </a:spcBef>
              <a:buNone/>
              <a:defRPr sz="800" b="0" i="0" u="none" strike="noStrike" cap="none">
                <a:solidFill>
                  <a:schemeClr val="dk2"/>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139"/>
        <p:cNvGrpSpPr/>
        <p:nvPr/>
      </p:nvGrpSpPr>
      <p:grpSpPr>
        <a:xfrm>
          <a:off x="0" y="0"/>
          <a:ext cx="0" cy="0"/>
          <a:chOff x="0" y="0"/>
          <a:chExt cx="0" cy="0"/>
        </a:xfrm>
      </p:grpSpPr>
      <p:sp>
        <p:nvSpPr>
          <p:cNvPr id="140" name="Google Shape;140;p21"/>
          <p:cNvSpPr/>
          <p:nvPr/>
        </p:nvSpPr>
        <p:spPr>
          <a:xfrm>
            <a:off x="0" y="4953000"/>
            <a:ext cx="9141600" cy="1905300"/>
          </a:xfrm>
          <a:prstGeom prst="rect">
            <a:avLst/>
          </a:prstGeom>
          <a:solidFill>
            <a:srgbClr val="02B8B4"/>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41" name="Google Shape;141;p21"/>
          <p:cNvSpPr/>
          <p:nvPr/>
        </p:nvSpPr>
        <p:spPr>
          <a:xfrm>
            <a:off x="11" y="4915076"/>
            <a:ext cx="9141600" cy="63900"/>
          </a:xfrm>
          <a:prstGeom prst="rect">
            <a:avLst/>
          </a:prstGeom>
          <a:solidFill>
            <a:srgbClr val="0C599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42" name="Google Shape;142;p21"/>
          <p:cNvSpPr txBox="1">
            <a:spLocks noGrp="1"/>
          </p:cNvSpPr>
          <p:nvPr>
            <p:ph type="title"/>
          </p:nvPr>
        </p:nvSpPr>
        <p:spPr>
          <a:xfrm>
            <a:off x="822960" y="5074920"/>
            <a:ext cx="7584900" cy="822900"/>
          </a:xfrm>
          <a:prstGeom prst="rect">
            <a:avLst/>
          </a:prstGeom>
          <a:noFill/>
          <a:ln>
            <a:noFill/>
          </a:ln>
        </p:spPr>
        <p:txBody>
          <a:bodyPr spcFirstLastPara="1" wrap="square" lIns="68575" tIns="0" rIns="68575" bIns="0" anchor="b" anchorCtr="0">
            <a:noAutofit/>
          </a:bodyPr>
          <a:lstStyle>
            <a:lvl1pPr lvl="0" algn="l" rtl="0">
              <a:lnSpc>
                <a:spcPct val="85000"/>
              </a:lnSpc>
              <a:spcBef>
                <a:spcPts val="0"/>
              </a:spcBef>
              <a:spcAft>
                <a:spcPts val="0"/>
              </a:spcAft>
              <a:buClr>
                <a:srgbClr val="FFFFFF"/>
              </a:buClr>
              <a:buSzPts val="2700"/>
              <a:buFont typeface="Libre Franklin Medium"/>
              <a:buNone/>
              <a:defRPr sz="2700" b="0">
                <a:solidFill>
                  <a:srgbClr val="FFFFFF"/>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43" name="Google Shape;143;p21"/>
          <p:cNvSpPr>
            <a:spLocks noGrp="1"/>
          </p:cNvSpPr>
          <p:nvPr>
            <p:ph type="pic" idx="2"/>
          </p:nvPr>
        </p:nvSpPr>
        <p:spPr>
          <a:xfrm>
            <a:off x="11" y="0"/>
            <a:ext cx="9144000" cy="4915200"/>
          </a:xfrm>
          <a:prstGeom prst="rect">
            <a:avLst/>
          </a:prstGeom>
          <a:blipFill rotWithShape="1">
            <a:blip r:embed="rId2">
              <a:alphaModFix/>
            </a:blip>
            <a:stretch>
              <a:fillRect/>
            </a:stretch>
          </a:blipFill>
          <a:ln>
            <a:noFill/>
          </a:ln>
        </p:spPr>
        <p:txBody>
          <a:bodyPr spcFirstLastPara="1" wrap="square" lIns="342900" tIns="342900" rIns="0" bIns="34275" anchor="t" anchorCtr="0">
            <a:noAutofit/>
          </a:bodyPr>
          <a:lstStyle>
            <a:lvl1pPr marR="0" lvl="0" algn="l" rtl="0">
              <a:lnSpc>
                <a:spcPct val="90000"/>
              </a:lnSpc>
              <a:spcBef>
                <a:spcPts val="900"/>
              </a:spcBef>
              <a:spcAft>
                <a:spcPts val="0"/>
              </a:spcAft>
              <a:buClr>
                <a:schemeClr val="accent1"/>
              </a:buClr>
              <a:buSzPts val="2400"/>
              <a:buFont typeface="Arial"/>
              <a:buNone/>
              <a:defRPr sz="2400" b="0" i="0" u="none" strike="noStrike" cap="none">
                <a:solidFill>
                  <a:schemeClr val="lt1"/>
                </a:solidFill>
                <a:latin typeface="Libre Franklin"/>
                <a:ea typeface="Libre Franklin"/>
                <a:cs typeface="Libre Franklin"/>
                <a:sym typeface="Libre Franklin"/>
              </a:defRPr>
            </a:lvl1pPr>
            <a:lvl2pPr marR="0" lvl="1" algn="l" rtl="0">
              <a:lnSpc>
                <a:spcPct val="90000"/>
              </a:lnSpc>
              <a:spcBef>
                <a:spcPts val="200"/>
              </a:spcBef>
              <a:spcAft>
                <a:spcPts val="0"/>
              </a:spcAft>
              <a:buClr>
                <a:schemeClr val="accent1"/>
              </a:buClr>
              <a:buSzPts val="2100"/>
              <a:buFont typeface="Arial"/>
              <a:buNone/>
              <a:defRPr sz="2100" b="0" i="0" u="none" strike="noStrike" cap="none">
                <a:solidFill>
                  <a:srgbClr val="3F3F3F"/>
                </a:solidFill>
                <a:latin typeface="Libre Franklin"/>
                <a:ea typeface="Libre Franklin"/>
                <a:cs typeface="Libre Franklin"/>
                <a:sym typeface="Libre Franklin"/>
              </a:defRPr>
            </a:lvl2pPr>
            <a:lvl3pPr marR="0" lvl="2" algn="l" rtl="0">
              <a:lnSpc>
                <a:spcPct val="90000"/>
              </a:lnSpc>
              <a:spcBef>
                <a:spcPts val="300"/>
              </a:spcBef>
              <a:spcAft>
                <a:spcPts val="0"/>
              </a:spcAft>
              <a:buClr>
                <a:schemeClr val="accent1"/>
              </a:buClr>
              <a:buSzPts val="1800"/>
              <a:buFont typeface="Arial"/>
              <a:buNone/>
              <a:defRPr sz="1800" b="0" i="0" u="none" strike="noStrike" cap="none">
                <a:solidFill>
                  <a:srgbClr val="3F3F3F"/>
                </a:solidFill>
                <a:latin typeface="Libre Franklin"/>
                <a:ea typeface="Libre Franklin"/>
                <a:cs typeface="Libre Franklin"/>
                <a:sym typeface="Libre Franklin"/>
              </a:defRPr>
            </a:lvl3pPr>
            <a:lvl4pPr marR="0" lvl="3" algn="l" rtl="0">
              <a:lnSpc>
                <a:spcPct val="90000"/>
              </a:lnSpc>
              <a:spcBef>
                <a:spcPts val="300"/>
              </a:spcBef>
              <a:spcAft>
                <a:spcPts val="0"/>
              </a:spcAft>
              <a:buClr>
                <a:schemeClr val="accent1"/>
              </a:buClr>
              <a:buSzPts val="1500"/>
              <a:buFont typeface="Arial"/>
              <a:buNone/>
              <a:defRPr sz="1500" b="0" i="0" u="none" strike="noStrike" cap="none">
                <a:solidFill>
                  <a:srgbClr val="3F3F3F"/>
                </a:solidFill>
                <a:latin typeface="Libre Franklin"/>
                <a:ea typeface="Libre Franklin"/>
                <a:cs typeface="Libre Franklin"/>
                <a:sym typeface="Libre Franklin"/>
              </a:defRPr>
            </a:lvl4pPr>
            <a:lvl5pPr marR="0" lvl="4" algn="l" rtl="0">
              <a:lnSpc>
                <a:spcPct val="90000"/>
              </a:lnSpc>
              <a:spcBef>
                <a:spcPts val="300"/>
              </a:spcBef>
              <a:spcAft>
                <a:spcPts val="0"/>
              </a:spcAft>
              <a:buClr>
                <a:schemeClr val="accent1"/>
              </a:buClr>
              <a:buSzPts val="1500"/>
              <a:buFont typeface="Arial"/>
              <a:buNone/>
              <a:defRPr sz="1500" b="0" i="0" u="none" strike="noStrike" cap="none">
                <a:solidFill>
                  <a:srgbClr val="3F3F3F"/>
                </a:solidFill>
                <a:latin typeface="Libre Franklin"/>
                <a:ea typeface="Libre Franklin"/>
                <a:cs typeface="Libre Franklin"/>
                <a:sym typeface="Libre Franklin"/>
              </a:defRPr>
            </a:lvl5pPr>
            <a:lvl6pPr marR="0" lvl="5" algn="l" rtl="0">
              <a:lnSpc>
                <a:spcPct val="90000"/>
              </a:lnSpc>
              <a:spcBef>
                <a:spcPts val="300"/>
              </a:spcBef>
              <a:spcAft>
                <a:spcPts val="0"/>
              </a:spcAft>
              <a:buClr>
                <a:schemeClr val="accent1"/>
              </a:buClr>
              <a:buSzPts val="1500"/>
              <a:buFont typeface="Calibri"/>
              <a:buNone/>
              <a:defRPr sz="1500" b="0" i="0" u="none" strike="noStrike" cap="none">
                <a:solidFill>
                  <a:srgbClr val="3F3F3F"/>
                </a:solidFill>
                <a:latin typeface="Twentieth Century"/>
                <a:ea typeface="Twentieth Century"/>
                <a:cs typeface="Twentieth Century"/>
                <a:sym typeface="Twentieth Century"/>
              </a:defRPr>
            </a:lvl6pPr>
            <a:lvl7pPr marR="0" lvl="6" algn="l" rtl="0">
              <a:lnSpc>
                <a:spcPct val="90000"/>
              </a:lnSpc>
              <a:spcBef>
                <a:spcPts val="300"/>
              </a:spcBef>
              <a:spcAft>
                <a:spcPts val="0"/>
              </a:spcAft>
              <a:buClr>
                <a:schemeClr val="accent1"/>
              </a:buClr>
              <a:buSzPts val="1500"/>
              <a:buFont typeface="Calibri"/>
              <a:buNone/>
              <a:defRPr sz="1500" b="0" i="0" u="none" strike="noStrike" cap="none">
                <a:solidFill>
                  <a:srgbClr val="3F3F3F"/>
                </a:solidFill>
                <a:latin typeface="Twentieth Century"/>
                <a:ea typeface="Twentieth Century"/>
                <a:cs typeface="Twentieth Century"/>
                <a:sym typeface="Twentieth Century"/>
              </a:defRPr>
            </a:lvl7pPr>
            <a:lvl8pPr marR="0" lvl="7" algn="l" rtl="0">
              <a:lnSpc>
                <a:spcPct val="90000"/>
              </a:lnSpc>
              <a:spcBef>
                <a:spcPts val="300"/>
              </a:spcBef>
              <a:spcAft>
                <a:spcPts val="0"/>
              </a:spcAft>
              <a:buClr>
                <a:schemeClr val="accent1"/>
              </a:buClr>
              <a:buSzPts val="1500"/>
              <a:buFont typeface="Calibri"/>
              <a:buNone/>
              <a:defRPr sz="1500" b="0" i="0" u="none" strike="noStrike" cap="none">
                <a:solidFill>
                  <a:srgbClr val="3F3F3F"/>
                </a:solidFill>
                <a:latin typeface="Twentieth Century"/>
                <a:ea typeface="Twentieth Century"/>
                <a:cs typeface="Twentieth Century"/>
                <a:sym typeface="Twentieth Century"/>
              </a:defRPr>
            </a:lvl8pPr>
            <a:lvl9pPr marR="0" lvl="8" algn="l" rtl="0">
              <a:lnSpc>
                <a:spcPct val="90000"/>
              </a:lnSpc>
              <a:spcBef>
                <a:spcPts val="300"/>
              </a:spcBef>
              <a:spcAft>
                <a:spcPts val="300"/>
              </a:spcAft>
              <a:buClr>
                <a:schemeClr val="accent1"/>
              </a:buClr>
              <a:buSzPts val="1500"/>
              <a:buFont typeface="Calibri"/>
              <a:buNone/>
              <a:defRPr sz="1500" b="0" i="0" u="none" strike="noStrike" cap="none">
                <a:solidFill>
                  <a:srgbClr val="3F3F3F"/>
                </a:solidFill>
                <a:latin typeface="Twentieth Century"/>
                <a:ea typeface="Twentieth Century"/>
                <a:cs typeface="Twentieth Century"/>
                <a:sym typeface="Twentieth Century"/>
              </a:defRPr>
            </a:lvl9pPr>
          </a:lstStyle>
          <a:p>
            <a:endParaRPr/>
          </a:p>
        </p:txBody>
      </p:sp>
      <p:sp>
        <p:nvSpPr>
          <p:cNvPr id="144" name="Google Shape;144;p21"/>
          <p:cNvSpPr txBox="1">
            <a:spLocks noGrp="1"/>
          </p:cNvSpPr>
          <p:nvPr>
            <p:ph type="body" idx="1"/>
          </p:nvPr>
        </p:nvSpPr>
        <p:spPr>
          <a:xfrm>
            <a:off x="822960" y="5907023"/>
            <a:ext cx="7584900" cy="594300"/>
          </a:xfrm>
          <a:prstGeom prst="rect">
            <a:avLst/>
          </a:prstGeom>
          <a:noFill/>
          <a:ln>
            <a:noFill/>
          </a:ln>
        </p:spPr>
        <p:txBody>
          <a:bodyPr spcFirstLastPara="1" wrap="square" lIns="68575" tIns="0" rIns="68575" bIns="0" anchor="t" anchorCtr="0">
            <a:noAutofit/>
          </a:bodyPr>
          <a:lstStyle>
            <a:lvl1pPr marL="457200" lvl="0" indent="-228600" algn="l" rtl="0">
              <a:lnSpc>
                <a:spcPct val="90000"/>
              </a:lnSpc>
              <a:spcBef>
                <a:spcPts val="0"/>
              </a:spcBef>
              <a:spcAft>
                <a:spcPts val="0"/>
              </a:spcAft>
              <a:buSzPts val="1100"/>
              <a:buNone/>
              <a:defRPr sz="1100">
                <a:solidFill>
                  <a:srgbClr val="FFFFFF"/>
                </a:solidFill>
              </a:defRPr>
            </a:lvl1pPr>
            <a:lvl2pPr marL="914400" lvl="1" indent="-228600" algn="l" rtl="0">
              <a:lnSpc>
                <a:spcPct val="90000"/>
              </a:lnSpc>
              <a:spcBef>
                <a:spcPts val="500"/>
              </a:spcBef>
              <a:spcAft>
                <a:spcPts val="0"/>
              </a:spcAft>
              <a:buSzPts val="900"/>
              <a:buNone/>
              <a:defRPr sz="900"/>
            </a:lvl2pPr>
            <a:lvl3pPr marL="1371600" lvl="2" indent="-228600" algn="l" rtl="0">
              <a:lnSpc>
                <a:spcPct val="90000"/>
              </a:lnSpc>
              <a:spcBef>
                <a:spcPts val="300"/>
              </a:spcBef>
              <a:spcAft>
                <a:spcPts val="0"/>
              </a:spcAft>
              <a:buSzPts val="800"/>
              <a:buNone/>
              <a:defRPr sz="800"/>
            </a:lvl3pPr>
            <a:lvl4pPr marL="1828800" lvl="3" indent="-228600" algn="l" rtl="0">
              <a:lnSpc>
                <a:spcPct val="90000"/>
              </a:lnSpc>
              <a:spcBef>
                <a:spcPts val="300"/>
              </a:spcBef>
              <a:spcAft>
                <a:spcPts val="0"/>
              </a:spcAft>
              <a:buSzPts val="700"/>
              <a:buNone/>
              <a:defRPr sz="700"/>
            </a:lvl4pPr>
            <a:lvl5pPr marL="2286000" lvl="4" indent="-228600" algn="l" rtl="0">
              <a:lnSpc>
                <a:spcPct val="90000"/>
              </a:lnSpc>
              <a:spcBef>
                <a:spcPts val="300"/>
              </a:spcBef>
              <a:spcAft>
                <a:spcPts val="0"/>
              </a:spcAft>
              <a:buSzPts val="700"/>
              <a:buNone/>
              <a:defRPr sz="700"/>
            </a:lvl5pPr>
            <a:lvl6pPr marL="2743200" lvl="5" indent="-228600" algn="l" rtl="0">
              <a:lnSpc>
                <a:spcPct val="90000"/>
              </a:lnSpc>
              <a:spcBef>
                <a:spcPts val="300"/>
              </a:spcBef>
              <a:spcAft>
                <a:spcPts val="0"/>
              </a:spcAft>
              <a:buSzPts val="700"/>
              <a:buNone/>
              <a:defRPr sz="700"/>
            </a:lvl6pPr>
            <a:lvl7pPr marL="3200400" lvl="6" indent="-228600" algn="l" rtl="0">
              <a:lnSpc>
                <a:spcPct val="90000"/>
              </a:lnSpc>
              <a:spcBef>
                <a:spcPts val="300"/>
              </a:spcBef>
              <a:spcAft>
                <a:spcPts val="0"/>
              </a:spcAft>
              <a:buSzPts val="700"/>
              <a:buNone/>
              <a:defRPr sz="700"/>
            </a:lvl7pPr>
            <a:lvl8pPr marL="3657600" lvl="7" indent="-228600" algn="l" rtl="0">
              <a:lnSpc>
                <a:spcPct val="90000"/>
              </a:lnSpc>
              <a:spcBef>
                <a:spcPts val="300"/>
              </a:spcBef>
              <a:spcAft>
                <a:spcPts val="0"/>
              </a:spcAft>
              <a:buSzPts val="700"/>
              <a:buNone/>
              <a:defRPr sz="700"/>
            </a:lvl8pPr>
            <a:lvl9pPr marL="4114800" lvl="8" indent="-228600" algn="l" rtl="0">
              <a:lnSpc>
                <a:spcPct val="90000"/>
              </a:lnSpc>
              <a:spcBef>
                <a:spcPts val="300"/>
              </a:spcBef>
              <a:spcAft>
                <a:spcPts val="300"/>
              </a:spcAft>
              <a:buSzPts val="700"/>
              <a:buNone/>
              <a:defRPr sz="700"/>
            </a:lvl9pPr>
          </a:lstStyle>
          <a:p>
            <a:endParaRPr/>
          </a:p>
        </p:txBody>
      </p:sp>
      <p:sp>
        <p:nvSpPr>
          <p:cNvPr id="145" name="Google Shape;145;p21"/>
          <p:cNvSpPr txBox="1">
            <a:spLocks noGrp="1"/>
          </p:cNvSpPr>
          <p:nvPr>
            <p:ph type="dt" idx="10"/>
          </p:nvPr>
        </p:nvSpPr>
        <p:spPr>
          <a:xfrm>
            <a:off x="822960" y="6459785"/>
            <a:ext cx="1854300" cy="365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6" name="Google Shape;146;p21"/>
          <p:cNvSpPr txBox="1">
            <a:spLocks noGrp="1"/>
          </p:cNvSpPr>
          <p:nvPr>
            <p:ph type="ftr" idx="11"/>
          </p:nvPr>
        </p:nvSpPr>
        <p:spPr>
          <a:xfrm>
            <a:off x="2764639" y="6459785"/>
            <a:ext cx="3617100" cy="365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7" name="Google Shape;147;p21"/>
          <p:cNvSpPr txBox="1">
            <a:spLocks noGrp="1"/>
          </p:cNvSpPr>
          <p:nvPr>
            <p:ph type="sldNum" idx="12"/>
          </p:nvPr>
        </p:nvSpPr>
        <p:spPr>
          <a:xfrm>
            <a:off x="7425343" y="6459785"/>
            <a:ext cx="984000" cy="365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1_Title Slide" type="tx">
  <p:cSld name="TITLE_AND_BODY">
    <p:spTree>
      <p:nvGrpSpPr>
        <p:cNvPr id="1" name="Shape 148"/>
        <p:cNvGrpSpPr/>
        <p:nvPr/>
      </p:nvGrpSpPr>
      <p:grpSpPr>
        <a:xfrm>
          <a:off x="0" y="0"/>
          <a:ext cx="0" cy="0"/>
          <a:chOff x="0" y="0"/>
          <a:chExt cx="0" cy="0"/>
        </a:xfrm>
      </p:grpSpPr>
      <p:sp>
        <p:nvSpPr>
          <p:cNvPr id="149" name="Google Shape;149;p22"/>
          <p:cNvSpPr>
            <a:spLocks noGrp="1"/>
          </p:cNvSpPr>
          <p:nvPr>
            <p:ph type="pic" idx="2"/>
          </p:nvPr>
        </p:nvSpPr>
        <p:spPr>
          <a:xfrm>
            <a:off x="2935390" y="3674659"/>
            <a:ext cx="1316100" cy="17547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900"/>
              </a:spcBef>
              <a:spcAft>
                <a:spcPts val="0"/>
              </a:spcAft>
              <a:buClr>
                <a:schemeClr val="accent1"/>
              </a:buClr>
              <a:buSzPts val="1500"/>
              <a:buFont typeface="Arial"/>
              <a:buChar char="•"/>
              <a:defRPr sz="1500" b="0" i="0" u="none" strike="noStrike" cap="none">
                <a:solidFill>
                  <a:srgbClr val="3F3F3F"/>
                </a:solidFill>
                <a:latin typeface="Libre Franklin"/>
                <a:ea typeface="Libre Franklin"/>
                <a:cs typeface="Libre Franklin"/>
                <a:sym typeface="Libre Franklin"/>
              </a:defRPr>
            </a:lvl1pPr>
            <a:lvl2pPr marR="0" lvl="1" algn="l" rtl="0">
              <a:lnSpc>
                <a:spcPct val="90000"/>
              </a:lnSpc>
              <a:spcBef>
                <a:spcPts val="200"/>
              </a:spcBef>
              <a:spcAft>
                <a:spcPts val="0"/>
              </a:spcAft>
              <a:buClr>
                <a:schemeClr val="accent1"/>
              </a:buClr>
              <a:buSzPts val="1400"/>
              <a:buFont typeface="Arial"/>
              <a:buChar char="•"/>
              <a:defRPr sz="1400" b="0" i="0" u="none" strike="noStrike" cap="none">
                <a:solidFill>
                  <a:srgbClr val="3F3F3F"/>
                </a:solidFill>
                <a:latin typeface="Libre Franklin"/>
                <a:ea typeface="Libre Franklin"/>
                <a:cs typeface="Libre Franklin"/>
                <a:sym typeface="Libre Franklin"/>
              </a:defRPr>
            </a:lvl2pPr>
            <a:lvl3pPr marR="0" lvl="2" algn="l" rtl="0">
              <a:lnSpc>
                <a:spcPct val="90000"/>
              </a:lnSpc>
              <a:spcBef>
                <a:spcPts val="300"/>
              </a:spcBef>
              <a:spcAft>
                <a:spcPts val="0"/>
              </a:spcAft>
              <a:buClr>
                <a:schemeClr val="accent1"/>
              </a:buClr>
              <a:buSzPts val="1100"/>
              <a:buFont typeface="Arial"/>
              <a:buChar char="•"/>
              <a:defRPr sz="1100" b="0" i="0" u="none" strike="noStrike" cap="none">
                <a:solidFill>
                  <a:srgbClr val="3F3F3F"/>
                </a:solidFill>
                <a:latin typeface="Libre Franklin"/>
                <a:ea typeface="Libre Franklin"/>
                <a:cs typeface="Libre Franklin"/>
                <a:sym typeface="Libre Franklin"/>
              </a:defRPr>
            </a:lvl3pPr>
            <a:lvl4pPr marR="0" lvl="3" algn="l" rtl="0">
              <a:lnSpc>
                <a:spcPct val="90000"/>
              </a:lnSpc>
              <a:spcBef>
                <a:spcPts val="300"/>
              </a:spcBef>
              <a:spcAft>
                <a:spcPts val="0"/>
              </a:spcAft>
              <a:buClr>
                <a:schemeClr val="accent1"/>
              </a:buClr>
              <a:buSzPts val="1100"/>
              <a:buFont typeface="Arial"/>
              <a:buChar char="•"/>
              <a:defRPr sz="1100" b="0" i="0" u="none" strike="noStrike" cap="none">
                <a:solidFill>
                  <a:srgbClr val="3F3F3F"/>
                </a:solidFill>
                <a:latin typeface="Libre Franklin"/>
                <a:ea typeface="Libre Franklin"/>
                <a:cs typeface="Libre Franklin"/>
                <a:sym typeface="Libre Franklin"/>
              </a:defRPr>
            </a:lvl4pPr>
            <a:lvl5pPr marR="0" lvl="4" algn="l" rtl="0">
              <a:lnSpc>
                <a:spcPct val="90000"/>
              </a:lnSpc>
              <a:spcBef>
                <a:spcPts val="300"/>
              </a:spcBef>
              <a:spcAft>
                <a:spcPts val="0"/>
              </a:spcAft>
              <a:buClr>
                <a:schemeClr val="accent1"/>
              </a:buClr>
              <a:buSzPts val="1100"/>
              <a:buFont typeface="Arial"/>
              <a:buChar char="•"/>
              <a:defRPr sz="1100" b="0" i="0" u="none" strike="noStrike" cap="none">
                <a:solidFill>
                  <a:srgbClr val="3F3F3F"/>
                </a:solidFill>
                <a:latin typeface="Libre Franklin"/>
                <a:ea typeface="Libre Franklin"/>
                <a:cs typeface="Libre Franklin"/>
                <a:sym typeface="Libre Franklin"/>
              </a:defRPr>
            </a:lvl5pPr>
            <a:lvl6pPr marR="0" lvl="5"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Twentieth Century"/>
                <a:ea typeface="Twentieth Century"/>
                <a:cs typeface="Twentieth Century"/>
                <a:sym typeface="Twentieth Century"/>
              </a:defRPr>
            </a:lvl6pPr>
            <a:lvl7pPr marR="0" lvl="6"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Twentieth Century"/>
                <a:ea typeface="Twentieth Century"/>
                <a:cs typeface="Twentieth Century"/>
                <a:sym typeface="Twentieth Century"/>
              </a:defRPr>
            </a:lvl7pPr>
            <a:lvl8pPr marR="0" lvl="7"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Twentieth Century"/>
                <a:ea typeface="Twentieth Century"/>
                <a:cs typeface="Twentieth Century"/>
                <a:sym typeface="Twentieth Century"/>
              </a:defRPr>
            </a:lvl8pPr>
            <a:lvl9pPr marR="0" lvl="8" algn="l" rtl="0">
              <a:lnSpc>
                <a:spcPct val="90000"/>
              </a:lnSpc>
              <a:spcBef>
                <a:spcPts val="300"/>
              </a:spcBef>
              <a:spcAft>
                <a:spcPts val="300"/>
              </a:spcAft>
              <a:buClr>
                <a:schemeClr val="accent1"/>
              </a:buClr>
              <a:buSzPts val="1100"/>
              <a:buFont typeface="Calibri"/>
              <a:buChar char="◦"/>
              <a:defRPr sz="1100" b="0" i="0" u="none" strike="noStrike" cap="none">
                <a:solidFill>
                  <a:srgbClr val="3F3F3F"/>
                </a:solidFill>
                <a:latin typeface="Twentieth Century"/>
                <a:ea typeface="Twentieth Century"/>
                <a:cs typeface="Twentieth Century"/>
                <a:sym typeface="Twentieth Century"/>
              </a:defRPr>
            </a:lvl9pPr>
          </a:lstStyle>
          <a:p>
            <a:endParaRPr/>
          </a:p>
        </p:txBody>
      </p:sp>
      <p:sp>
        <p:nvSpPr>
          <p:cNvPr id="150" name="Google Shape;150;p22"/>
          <p:cNvSpPr>
            <a:spLocks noGrp="1"/>
          </p:cNvSpPr>
          <p:nvPr>
            <p:ph type="pic" idx="3"/>
          </p:nvPr>
        </p:nvSpPr>
        <p:spPr>
          <a:xfrm>
            <a:off x="911741" y="3674659"/>
            <a:ext cx="1316100" cy="17547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900"/>
              </a:spcBef>
              <a:spcAft>
                <a:spcPts val="0"/>
              </a:spcAft>
              <a:buClr>
                <a:schemeClr val="accent1"/>
              </a:buClr>
              <a:buSzPts val="1500"/>
              <a:buFont typeface="Arial"/>
              <a:buChar char="•"/>
              <a:defRPr sz="1500" b="0" i="0" u="none" strike="noStrike" cap="none">
                <a:solidFill>
                  <a:srgbClr val="3F3F3F"/>
                </a:solidFill>
                <a:latin typeface="Libre Franklin"/>
                <a:ea typeface="Libre Franklin"/>
                <a:cs typeface="Libre Franklin"/>
                <a:sym typeface="Libre Franklin"/>
              </a:defRPr>
            </a:lvl1pPr>
            <a:lvl2pPr marR="0" lvl="1" algn="l" rtl="0">
              <a:lnSpc>
                <a:spcPct val="90000"/>
              </a:lnSpc>
              <a:spcBef>
                <a:spcPts val="200"/>
              </a:spcBef>
              <a:spcAft>
                <a:spcPts val="0"/>
              </a:spcAft>
              <a:buClr>
                <a:schemeClr val="accent1"/>
              </a:buClr>
              <a:buSzPts val="1400"/>
              <a:buFont typeface="Arial"/>
              <a:buChar char="•"/>
              <a:defRPr sz="1400" b="0" i="0" u="none" strike="noStrike" cap="none">
                <a:solidFill>
                  <a:srgbClr val="3F3F3F"/>
                </a:solidFill>
                <a:latin typeface="Libre Franklin"/>
                <a:ea typeface="Libre Franklin"/>
                <a:cs typeface="Libre Franklin"/>
                <a:sym typeface="Libre Franklin"/>
              </a:defRPr>
            </a:lvl2pPr>
            <a:lvl3pPr marR="0" lvl="2" algn="l" rtl="0">
              <a:lnSpc>
                <a:spcPct val="90000"/>
              </a:lnSpc>
              <a:spcBef>
                <a:spcPts val="300"/>
              </a:spcBef>
              <a:spcAft>
                <a:spcPts val="0"/>
              </a:spcAft>
              <a:buClr>
                <a:schemeClr val="accent1"/>
              </a:buClr>
              <a:buSzPts val="1100"/>
              <a:buFont typeface="Arial"/>
              <a:buChar char="•"/>
              <a:defRPr sz="1100" b="0" i="0" u="none" strike="noStrike" cap="none">
                <a:solidFill>
                  <a:srgbClr val="3F3F3F"/>
                </a:solidFill>
                <a:latin typeface="Libre Franklin"/>
                <a:ea typeface="Libre Franklin"/>
                <a:cs typeface="Libre Franklin"/>
                <a:sym typeface="Libre Franklin"/>
              </a:defRPr>
            </a:lvl3pPr>
            <a:lvl4pPr marR="0" lvl="3" algn="l" rtl="0">
              <a:lnSpc>
                <a:spcPct val="90000"/>
              </a:lnSpc>
              <a:spcBef>
                <a:spcPts val="300"/>
              </a:spcBef>
              <a:spcAft>
                <a:spcPts val="0"/>
              </a:spcAft>
              <a:buClr>
                <a:schemeClr val="accent1"/>
              </a:buClr>
              <a:buSzPts val="1100"/>
              <a:buFont typeface="Arial"/>
              <a:buChar char="•"/>
              <a:defRPr sz="1100" b="0" i="0" u="none" strike="noStrike" cap="none">
                <a:solidFill>
                  <a:srgbClr val="3F3F3F"/>
                </a:solidFill>
                <a:latin typeface="Libre Franklin"/>
                <a:ea typeface="Libre Franklin"/>
                <a:cs typeface="Libre Franklin"/>
                <a:sym typeface="Libre Franklin"/>
              </a:defRPr>
            </a:lvl4pPr>
            <a:lvl5pPr marR="0" lvl="4" algn="l" rtl="0">
              <a:lnSpc>
                <a:spcPct val="90000"/>
              </a:lnSpc>
              <a:spcBef>
                <a:spcPts val="300"/>
              </a:spcBef>
              <a:spcAft>
                <a:spcPts val="0"/>
              </a:spcAft>
              <a:buClr>
                <a:schemeClr val="accent1"/>
              </a:buClr>
              <a:buSzPts val="1100"/>
              <a:buFont typeface="Arial"/>
              <a:buChar char="•"/>
              <a:defRPr sz="1100" b="0" i="0" u="none" strike="noStrike" cap="none">
                <a:solidFill>
                  <a:srgbClr val="3F3F3F"/>
                </a:solidFill>
                <a:latin typeface="Libre Franklin"/>
                <a:ea typeface="Libre Franklin"/>
                <a:cs typeface="Libre Franklin"/>
                <a:sym typeface="Libre Franklin"/>
              </a:defRPr>
            </a:lvl5pPr>
            <a:lvl6pPr marR="0" lvl="5"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Twentieth Century"/>
                <a:ea typeface="Twentieth Century"/>
                <a:cs typeface="Twentieth Century"/>
                <a:sym typeface="Twentieth Century"/>
              </a:defRPr>
            </a:lvl6pPr>
            <a:lvl7pPr marR="0" lvl="6"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Twentieth Century"/>
                <a:ea typeface="Twentieth Century"/>
                <a:cs typeface="Twentieth Century"/>
                <a:sym typeface="Twentieth Century"/>
              </a:defRPr>
            </a:lvl7pPr>
            <a:lvl8pPr marR="0" lvl="7"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Twentieth Century"/>
                <a:ea typeface="Twentieth Century"/>
                <a:cs typeface="Twentieth Century"/>
                <a:sym typeface="Twentieth Century"/>
              </a:defRPr>
            </a:lvl8pPr>
            <a:lvl9pPr marR="0" lvl="8" algn="l" rtl="0">
              <a:lnSpc>
                <a:spcPct val="90000"/>
              </a:lnSpc>
              <a:spcBef>
                <a:spcPts val="300"/>
              </a:spcBef>
              <a:spcAft>
                <a:spcPts val="300"/>
              </a:spcAft>
              <a:buClr>
                <a:schemeClr val="accent1"/>
              </a:buClr>
              <a:buSzPts val="1100"/>
              <a:buFont typeface="Calibri"/>
              <a:buChar char="◦"/>
              <a:defRPr sz="1100" b="0" i="0" u="none" strike="noStrike" cap="none">
                <a:solidFill>
                  <a:srgbClr val="3F3F3F"/>
                </a:solidFill>
                <a:latin typeface="Twentieth Century"/>
                <a:ea typeface="Twentieth Century"/>
                <a:cs typeface="Twentieth Century"/>
                <a:sym typeface="Twentieth Century"/>
              </a:defRPr>
            </a:lvl9pPr>
          </a:lstStyle>
          <a:p>
            <a:endParaRPr/>
          </a:p>
        </p:txBody>
      </p:sp>
      <p:sp>
        <p:nvSpPr>
          <p:cNvPr id="151" name="Google Shape;151;p22"/>
          <p:cNvSpPr>
            <a:spLocks noGrp="1"/>
          </p:cNvSpPr>
          <p:nvPr>
            <p:ph type="pic" idx="4"/>
          </p:nvPr>
        </p:nvSpPr>
        <p:spPr>
          <a:xfrm>
            <a:off x="4959041" y="3674659"/>
            <a:ext cx="1316100" cy="17547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900"/>
              </a:spcBef>
              <a:spcAft>
                <a:spcPts val="0"/>
              </a:spcAft>
              <a:buClr>
                <a:schemeClr val="accent1"/>
              </a:buClr>
              <a:buSzPts val="1500"/>
              <a:buFont typeface="Arial"/>
              <a:buChar char="•"/>
              <a:defRPr sz="1500" b="0" i="0" u="none" strike="noStrike" cap="none">
                <a:solidFill>
                  <a:srgbClr val="3F3F3F"/>
                </a:solidFill>
                <a:latin typeface="Libre Franklin"/>
                <a:ea typeface="Libre Franklin"/>
                <a:cs typeface="Libre Franklin"/>
                <a:sym typeface="Libre Franklin"/>
              </a:defRPr>
            </a:lvl1pPr>
            <a:lvl2pPr marR="0" lvl="1" algn="l" rtl="0">
              <a:lnSpc>
                <a:spcPct val="90000"/>
              </a:lnSpc>
              <a:spcBef>
                <a:spcPts val="200"/>
              </a:spcBef>
              <a:spcAft>
                <a:spcPts val="0"/>
              </a:spcAft>
              <a:buClr>
                <a:schemeClr val="accent1"/>
              </a:buClr>
              <a:buSzPts val="1400"/>
              <a:buFont typeface="Arial"/>
              <a:buChar char="•"/>
              <a:defRPr sz="1400" b="0" i="0" u="none" strike="noStrike" cap="none">
                <a:solidFill>
                  <a:srgbClr val="3F3F3F"/>
                </a:solidFill>
                <a:latin typeface="Libre Franklin"/>
                <a:ea typeface="Libre Franklin"/>
                <a:cs typeface="Libre Franklin"/>
                <a:sym typeface="Libre Franklin"/>
              </a:defRPr>
            </a:lvl2pPr>
            <a:lvl3pPr marR="0" lvl="2" algn="l" rtl="0">
              <a:lnSpc>
                <a:spcPct val="90000"/>
              </a:lnSpc>
              <a:spcBef>
                <a:spcPts val="300"/>
              </a:spcBef>
              <a:spcAft>
                <a:spcPts val="0"/>
              </a:spcAft>
              <a:buClr>
                <a:schemeClr val="accent1"/>
              </a:buClr>
              <a:buSzPts val="1100"/>
              <a:buFont typeface="Arial"/>
              <a:buChar char="•"/>
              <a:defRPr sz="1100" b="0" i="0" u="none" strike="noStrike" cap="none">
                <a:solidFill>
                  <a:srgbClr val="3F3F3F"/>
                </a:solidFill>
                <a:latin typeface="Libre Franklin"/>
                <a:ea typeface="Libre Franklin"/>
                <a:cs typeface="Libre Franklin"/>
                <a:sym typeface="Libre Franklin"/>
              </a:defRPr>
            </a:lvl3pPr>
            <a:lvl4pPr marR="0" lvl="3" algn="l" rtl="0">
              <a:lnSpc>
                <a:spcPct val="90000"/>
              </a:lnSpc>
              <a:spcBef>
                <a:spcPts val="300"/>
              </a:spcBef>
              <a:spcAft>
                <a:spcPts val="0"/>
              </a:spcAft>
              <a:buClr>
                <a:schemeClr val="accent1"/>
              </a:buClr>
              <a:buSzPts val="1100"/>
              <a:buFont typeface="Arial"/>
              <a:buChar char="•"/>
              <a:defRPr sz="1100" b="0" i="0" u="none" strike="noStrike" cap="none">
                <a:solidFill>
                  <a:srgbClr val="3F3F3F"/>
                </a:solidFill>
                <a:latin typeface="Libre Franklin"/>
                <a:ea typeface="Libre Franklin"/>
                <a:cs typeface="Libre Franklin"/>
                <a:sym typeface="Libre Franklin"/>
              </a:defRPr>
            </a:lvl4pPr>
            <a:lvl5pPr marR="0" lvl="4" algn="l" rtl="0">
              <a:lnSpc>
                <a:spcPct val="90000"/>
              </a:lnSpc>
              <a:spcBef>
                <a:spcPts val="300"/>
              </a:spcBef>
              <a:spcAft>
                <a:spcPts val="0"/>
              </a:spcAft>
              <a:buClr>
                <a:schemeClr val="accent1"/>
              </a:buClr>
              <a:buSzPts val="1100"/>
              <a:buFont typeface="Arial"/>
              <a:buChar char="•"/>
              <a:defRPr sz="1100" b="0" i="0" u="none" strike="noStrike" cap="none">
                <a:solidFill>
                  <a:srgbClr val="3F3F3F"/>
                </a:solidFill>
                <a:latin typeface="Libre Franklin"/>
                <a:ea typeface="Libre Franklin"/>
                <a:cs typeface="Libre Franklin"/>
                <a:sym typeface="Libre Franklin"/>
              </a:defRPr>
            </a:lvl5pPr>
            <a:lvl6pPr marR="0" lvl="5"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Twentieth Century"/>
                <a:ea typeface="Twentieth Century"/>
                <a:cs typeface="Twentieth Century"/>
                <a:sym typeface="Twentieth Century"/>
              </a:defRPr>
            </a:lvl6pPr>
            <a:lvl7pPr marR="0" lvl="6"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Twentieth Century"/>
                <a:ea typeface="Twentieth Century"/>
                <a:cs typeface="Twentieth Century"/>
                <a:sym typeface="Twentieth Century"/>
              </a:defRPr>
            </a:lvl7pPr>
            <a:lvl8pPr marR="0" lvl="7"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Twentieth Century"/>
                <a:ea typeface="Twentieth Century"/>
                <a:cs typeface="Twentieth Century"/>
                <a:sym typeface="Twentieth Century"/>
              </a:defRPr>
            </a:lvl8pPr>
            <a:lvl9pPr marR="0" lvl="8" algn="l" rtl="0">
              <a:lnSpc>
                <a:spcPct val="90000"/>
              </a:lnSpc>
              <a:spcBef>
                <a:spcPts val="300"/>
              </a:spcBef>
              <a:spcAft>
                <a:spcPts val="300"/>
              </a:spcAft>
              <a:buClr>
                <a:schemeClr val="accent1"/>
              </a:buClr>
              <a:buSzPts val="1100"/>
              <a:buFont typeface="Calibri"/>
              <a:buChar char="◦"/>
              <a:defRPr sz="1100" b="0" i="0" u="none" strike="noStrike" cap="none">
                <a:solidFill>
                  <a:srgbClr val="3F3F3F"/>
                </a:solidFill>
                <a:latin typeface="Twentieth Century"/>
                <a:ea typeface="Twentieth Century"/>
                <a:cs typeface="Twentieth Century"/>
                <a:sym typeface="Twentieth Century"/>
              </a:defRPr>
            </a:lvl9pPr>
          </a:lstStyle>
          <a:p>
            <a:endParaRPr/>
          </a:p>
        </p:txBody>
      </p:sp>
      <p:sp>
        <p:nvSpPr>
          <p:cNvPr id="152" name="Google Shape;152;p22"/>
          <p:cNvSpPr>
            <a:spLocks noGrp="1"/>
          </p:cNvSpPr>
          <p:nvPr>
            <p:ph type="pic" idx="5"/>
          </p:nvPr>
        </p:nvSpPr>
        <p:spPr>
          <a:xfrm>
            <a:off x="6982690" y="3674659"/>
            <a:ext cx="1316100" cy="17547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900"/>
              </a:spcBef>
              <a:spcAft>
                <a:spcPts val="0"/>
              </a:spcAft>
              <a:buClr>
                <a:schemeClr val="accent1"/>
              </a:buClr>
              <a:buSzPts val="1500"/>
              <a:buFont typeface="Arial"/>
              <a:buChar char="•"/>
              <a:defRPr sz="1500" b="0" i="0" u="none" strike="noStrike" cap="none">
                <a:solidFill>
                  <a:srgbClr val="3F3F3F"/>
                </a:solidFill>
                <a:latin typeface="Libre Franklin"/>
                <a:ea typeface="Libre Franklin"/>
                <a:cs typeface="Libre Franklin"/>
                <a:sym typeface="Libre Franklin"/>
              </a:defRPr>
            </a:lvl1pPr>
            <a:lvl2pPr marR="0" lvl="1" algn="l" rtl="0">
              <a:lnSpc>
                <a:spcPct val="90000"/>
              </a:lnSpc>
              <a:spcBef>
                <a:spcPts val="200"/>
              </a:spcBef>
              <a:spcAft>
                <a:spcPts val="0"/>
              </a:spcAft>
              <a:buClr>
                <a:schemeClr val="accent1"/>
              </a:buClr>
              <a:buSzPts val="1400"/>
              <a:buFont typeface="Arial"/>
              <a:buChar char="•"/>
              <a:defRPr sz="1400" b="0" i="0" u="none" strike="noStrike" cap="none">
                <a:solidFill>
                  <a:srgbClr val="3F3F3F"/>
                </a:solidFill>
                <a:latin typeface="Libre Franklin"/>
                <a:ea typeface="Libre Franklin"/>
                <a:cs typeface="Libre Franklin"/>
                <a:sym typeface="Libre Franklin"/>
              </a:defRPr>
            </a:lvl2pPr>
            <a:lvl3pPr marR="0" lvl="2" algn="l" rtl="0">
              <a:lnSpc>
                <a:spcPct val="90000"/>
              </a:lnSpc>
              <a:spcBef>
                <a:spcPts val="300"/>
              </a:spcBef>
              <a:spcAft>
                <a:spcPts val="0"/>
              </a:spcAft>
              <a:buClr>
                <a:schemeClr val="accent1"/>
              </a:buClr>
              <a:buSzPts val="1100"/>
              <a:buFont typeface="Arial"/>
              <a:buChar char="•"/>
              <a:defRPr sz="1100" b="0" i="0" u="none" strike="noStrike" cap="none">
                <a:solidFill>
                  <a:srgbClr val="3F3F3F"/>
                </a:solidFill>
                <a:latin typeface="Libre Franklin"/>
                <a:ea typeface="Libre Franklin"/>
                <a:cs typeface="Libre Franklin"/>
                <a:sym typeface="Libre Franklin"/>
              </a:defRPr>
            </a:lvl3pPr>
            <a:lvl4pPr marR="0" lvl="3" algn="l" rtl="0">
              <a:lnSpc>
                <a:spcPct val="90000"/>
              </a:lnSpc>
              <a:spcBef>
                <a:spcPts val="300"/>
              </a:spcBef>
              <a:spcAft>
                <a:spcPts val="0"/>
              </a:spcAft>
              <a:buClr>
                <a:schemeClr val="accent1"/>
              </a:buClr>
              <a:buSzPts val="1100"/>
              <a:buFont typeface="Arial"/>
              <a:buChar char="•"/>
              <a:defRPr sz="1100" b="0" i="0" u="none" strike="noStrike" cap="none">
                <a:solidFill>
                  <a:srgbClr val="3F3F3F"/>
                </a:solidFill>
                <a:latin typeface="Libre Franklin"/>
                <a:ea typeface="Libre Franklin"/>
                <a:cs typeface="Libre Franklin"/>
                <a:sym typeface="Libre Franklin"/>
              </a:defRPr>
            </a:lvl4pPr>
            <a:lvl5pPr marR="0" lvl="4" algn="l" rtl="0">
              <a:lnSpc>
                <a:spcPct val="90000"/>
              </a:lnSpc>
              <a:spcBef>
                <a:spcPts val="300"/>
              </a:spcBef>
              <a:spcAft>
                <a:spcPts val="0"/>
              </a:spcAft>
              <a:buClr>
                <a:schemeClr val="accent1"/>
              </a:buClr>
              <a:buSzPts val="1100"/>
              <a:buFont typeface="Arial"/>
              <a:buChar char="•"/>
              <a:defRPr sz="1100" b="0" i="0" u="none" strike="noStrike" cap="none">
                <a:solidFill>
                  <a:srgbClr val="3F3F3F"/>
                </a:solidFill>
                <a:latin typeface="Libre Franklin"/>
                <a:ea typeface="Libre Franklin"/>
                <a:cs typeface="Libre Franklin"/>
                <a:sym typeface="Libre Franklin"/>
              </a:defRPr>
            </a:lvl5pPr>
            <a:lvl6pPr marR="0" lvl="5"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Twentieth Century"/>
                <a:ea typeface="Twentieth Century"/>
                <a:cs typeface="Twentieth Century"/>
                <a:sym typeface="Twentieth Century"/>
              </a:defRPr>
            </a:lvl6pPr>
            <a:lvl7pPr marR="0" lvl="6"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Twentieth Century"/>
                <a:ea typeface="Twentieth Century"/>
                <a:cs typeface="Twentieth Century"/>
                <a:sym typeface="Twentieth Century"/>
              </a:defRPr>
            </a:lvl7pPr>
            <a:lvl8pPr marR="0" lvl="7"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Twentieth Century"/>
                <a:ea typeface="Twentieth Century"/>
                <a:cs typeface="Twentieth Century"/>
                <a:sym typeface="Twentieth Century"/>
              </a:defRPr>
            </a:lvl8pPr>
            <a:lvl9pPr marR="0" lvl="8" algn="l" rtl="0">
              <a:lnSpc>
                <a:spcPct val="90000"/>
              </a:lnSpc>
              <a:spcBef>
                <a:spcPts val="300"/>
              </a:spcBef>
              <a:spcAft>
                <a:spcPts val="300"/>
              </a:spcAft>
              <a:buClr>
                <a:schemeClr val="accent1"/>
              </a:buClr>
              <a:buSzPts val="1100"/>
              <a:buFont typeface="Calibri"/>
              <a:buChar char="◦"/>
              <a:defRPr sz="1100" b="0" i="0" u="none" strike="noStrike" cap="none">
                <a:solidFill>
                  <a:srgbClr val="3F3F3F"/>
                </a:solidFill>
                <a:latin typeface="Twentieth Century"/>
                <a:ea typeface="Twentieth Century"/>
                <a:cs typeface="Twentieth Century"/>
                <a:sym typeface="Twentieth Century"/>
              </a:defRPr>
            </a:lvl9pPr>
          </a:lstStyle>
          <a:p>
            <a:endParaRPr/>
          </a:p>
        </p:txBody>
      </p:sp>
      <p:sp>
        <p:nvSpPr>
          <p:cNvPr id="153" name="Google Shape;153;p22"/>
          <p:cNvSpPr txBox="1">
            <a:spLocks noGrp="1"/>
          </p:cNvSpPr>
          <p:nvPr>
            <p:ph type="sldNum" idx="12"/>
          </p:nvPr>
        </p:nvSpPr>
        <p:spPr>
          <a:xfrm>
            <a:off x="7425343" y="6459785"/>
            <a:ext cx="984000" cy="365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ock Right">
  <p:cSld name="Block Right">
    <p:spTree>
      <p:nvGrpSpPr>
        <p:cNvPr id="1" name="Shape 154"/>
        <p:cNvGrpSpPr/>
        <p:nvPr/>
      </p:nvGrpSpPr>
      <p:grpSpPr>
        <a:xfrm>
          <a:off x="0" y="0"/>
          <a:ext cx="0" cy="0"/>
          <a:chOff x="0" y="0"/>
          <a:chExt cx="0" cy="0"/>
        </a:xfrm>
      </p:grpSpPr>
      <p:sp>
        <p:nvSpPr>
          <p:cNvPr id="155" name="Google Shape;155;p23"/>
          <p:cNvSpPr>
            <a:spLocks noGrp="1"/>
          </p:cNvSpPr>
          <p:nvPr>
            <p:ph type="pic" idx="2"/>
          </p:nvPr>
        </p:nvSpPr>
        <p:spPr>
          <a:xfrm>
            <a:off x="5347388" y="0"/>
            <a:ext cx="3796500" cy="68580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900"/>
              </a:spcBef>
              <a:spcAft>
                <a:spcPts val="0"/>
              </a:spcAft>
              <a:buClr>
                <a:schemeClr val="accent1"/>
              </a:buClr>
              <a:buSzPts val="1500"/>
              <a:buFont typeface="Arial"/>
              <a:buChar char="•"/>
              <a:defRPr sz="1500" b="0" i="0" u="none" strike="noStrike" cap="none">
                <a:solidFill>
                  <a:srgbClr val="3F3F3F"/>
                </a:solidFill>
                <a:latin typeface="Libre Franklin"/>
                <a:ea typeface="Libre Franklin"/>
                <a:cs typeface="Libre Franklin"/>
                <a:sym typeface="Libre Franklin"/>
              </a:defRPr>
            </a:lvl1pPr>
            <a:lvl2pPr marR="0" lvl="1" algn="l" rtl="0">
              <a:lnSpc>
                <a:spcPct val="90000"/>
              </a:lnSpc>
              <a:spcBef>
                <a:spcPts val="200"/>
              </a:spcBef>
              <a:spcAft>
                <a:spcPts val="0"/>
              </a:spcAft>
              <a:buClr>
                <a:schemeClr val="accent1"/>
              </a:buClr>
              <a:buSzPts val="1400"/>
              <a:buFont typeface="Arial"/>
              <a:buChar char="•"/>
              <a:defRPr sz="1400" b="0" i="0" u="none" strike="noStrike" cap="none">
                <a:solidFill>
                  <a:srgbClr val="3F3F3F"/>
                </a:solidFill>
                <a:latin typeface="Libre Franklin"/>
                <a:ea typeface="Libre Franklin"/>
                <a:cs typeface="Libre Franklin"/>
                <a:sym typeface="Libre Franklin"/>
              </a:defRPr>
            </a:lvl2pPr>
            <a:lvl3pPr marR="0" lvl="2" algn="l" rtl="0">
              <a:lnSpc>
                <a:spcPct val="90000"/>
              </a:lnSpc>
              <a:spcBef>
                <a:spcPts val="300"/>
              </a:spcBef>
              <a:spcAft>
                <a:spcPts val="0"/>
              </a:spcAft>
              <a:buClr>
                <a:schemeClr val="accent1"/>
              </a:buClr>
              <a:buSzPts val="1100"/>
              <a:buFont typeface="Arial"/>
              <a:buChar char="•"/>
              <a:defRPr sz="1100" b="0" i="0" u="none" strike="noStrike" cap="none">
                <a:solidFill>
                  <a:srgbClr val="3F3F3F"/>
                </a:solidFill>
                <a:latin typeface="Libre Franklin"/>
                <a:ea typeface="Libre Franklin"/>
                <a:cs typeface="Libre Franklin"/>
                <a:sym typeface="Libre Franklin"/>
              </a:defRPr>
            </a:lvl3pPr>
            <a:lvl4pPr marR="0" lvl="3" algn="l" rtl="0">
              <a:lnSpc>
                <a:spcPct val="90000"/>
              </a:lnSpc>
              <a:spcBef>
                <a:spcPts val="300"/>
              </a:spcBef>
              <a:spcAft>
                <a:spcPts val="0"/>
              </a:spcAft>
              <a:buClr>
                <a:schemeClr val="accent1"/>
              </a:buClr>
              <a:buSzPts val="1100"/>
              <a:buFont typeface="Arial"/>
              <a:buChar char="•"/>
              <a:defRPr sz="1100" b="0" i="0" u="none" strike="noStrike" cap="none">
                <a:solidFill>
                  <a:srgbClr val="3F3F3F"/>
                </a:solidFill>
                <a:latin typeface="Libre Franklin"/>
                <a:ea typeface="Libre Franklin"/>
                <a:cs typeface="Libre Franklin"/>
                <a:sym typeface="Libre Franklin"/>
              </a:defRPr>
            </a:lvl4pPr>
            <a:lvl5pPr marR="0" lvl="4" algn="l" rtl="0">
              <a:lnSpc>
                <a:spcPct val="90000"/>
              </a:lnSpc>
              <a:spcBef>
                <a:spcPts val="300"/>
              </a:spcBef>
              <a:spcAft>
                <a:spcPts val="0"/>
              </a:spcAft>
              <a:buClr>
                <a:schemeClr val="accent1"/>
              </a:buClr>
              <a:buSzPts val="1100"/>
              <a:buFont typeface="Arial"/>
              <a:buChar char="•"/>
              <a:defRPr sz="1100" b="0" i="0" u="none" strike="noStrike" cap="none">
                <a:solidFill>
                  <a:srgbClr val="3F3F3F"/>
                </a:solidFill>
                <a:latin typeface="Libre Franklin"/>
                <a:ea typeface="Libre Franklin"/>
                <a:cs typeface="Libre Franklin"/>
                <a:sym typeface="Libre Franklin"/>
              </a:defRPr>
            </a:lvl5pPr>
            <a:lvl6pPr marR="0" lvl="5"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Twentieth Century"/>
                <a:ea typeface="Twentieth Century"/>
                <a:cs typeface="Twentieth Century"/>
                <a:sym typeface="Twentieth Century"/>
              </a:defRPr>
            </a:lvl6pPr>
            <a:lvl7pPr marR="0" lvl="6"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Twentieth Century"/>
                <a:ea typeface="Twentieth Century"/>
                <a:cs typeface="Twentieth Century"/>
                <a:sym typeface="Twentieth Century"/>
              </a:defRPr>
            </a:lvl7pPr>
            <a:lvl8pPr marR="0" lvl="7"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Twentieth Century"/>
                <a:ea typeface="Twentieth Century"/>
                <a:cs typeface="Twentieth Century"/>
                <a:sym typeface="Twentieth Century"/>
              </a:defRPr>
            </a:lvl8pPr>
            <a:lvl9pPr marR="0" lvl="8" algn="l" rtl="0">
              <a:lnSpc>
                <a:spcPct val="90000"/>
              </a:lnSpc>
              <a:spcBef>
                <a:spcPts val="300"/>
              </a:spcBef>
              <a:spcAft>
                <a:spcPts val="300"/>
              </a:spcAft>
              <a:buClr>
                <a:schemeClr val="accent1"/>
              </a:buClr>
              <a:buSzPts val="1100"/>
              <a:buFont typeface="Calibri"/>
              <a:buChar char="◦"/>
              <a:defRPr sz="1100" b="0" i="0" u="none" strike="noStrike" cap="none">
                <a:solidFill>
                  <a:srgbClr val="3F3F3F"/>
                </a:solidFill>
                <a:latin typeface="Twentieth Century"/>
                <a:ea typeface="Twentieth Century"/>
                <a:cs typeface="Twentieth Century"/>
                <a:sym typeface="Twentieth Century"/>
              </a:defRPr>
            </a:lvl9pPr>
          </a:lstStyle>
          <a:p>
            <a:endParaRPr/>
          </a:p>
        </p:txBody>
      </p:sp>
      <p:sp>
        <p:nvSpPr>
          <p:cNvPr id="156" name="Google Shape;156;p23"/>
          <p:cNvSpPr txBox="1">
            <a:spLocks noGrp="1"/>
          </p:cNvSpPr>
          <p:nvPr>
            <p:ph type="sldNum" idx="12"/>
          </p:nvPr>
        </p:nvSpPr>
        <p:spPr>
          <a:xfrm>
            <a:off x="7425343" y="6459785"/>
            <a:ext cx="984000" cy="365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0" name="Google Shape;30;p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1" name="Google Shape;31;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
        <p:cNvGrpSpPr/>
        <p:nvPr/>
      </p:nvGrpSpPr>
      <p:grpSpPr>
        <a:xfrm>
          <a:off x="0" y="0"/>
          <a:ext cx="0" cy="0"/>
          <a:chOff x="0" y="0"/>
          <a:chExt cx="0" cy="0"/>
        </a:xfrm>
      </p:grpSpPr>
      <p:sp>
        <p:nvSpPr>
          <p:cNvPr id="35" name="Google Shape;35;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
        <p:cNvGrpSpPr/>
        <p:nvPr/>
      </p:nvGrpSpPr>
      <p:grpSpPr>
        <a:xfrm>
          <a:off x="0" y="0"/>
          <a:ext cx="0" cy="0"/>
          <a:chOff x="0" y="0"/>
          <a:chExt cx="0" cy="0"/>
        </a:xfrm>
      </p:grpSpPr>
      <p:sp>
        <p:nvSpPr>
          <p:cNvPr id="40" name="Google Shape;40;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Slide Badge">
  <p:cSld name="1_Title Slide Badge">
    <p:spTree>
      <p:nvGrpSpPr>
        <p:cNvPr id="1" name="Shape 43"/>
        <p:cNvGrpSpPr/>
        <p:nvPr/>
      </p:nvGrpSpPr>
      <p:grpSpPr>
        <a:xfrm>
          <a:off x="0" y="0"/>
          <a:ext cx="0" cy="0"/>
          <a:chOff x="0" y="0"/>
          <a:chExt cx="0" cy="0"/>
        </a:xfrm>
      </p:grpSpPr>
      <p:sp>
        <p:nvSpPr>
          <p:cNvPr id="44" name="Google Shape;44;p7"/>
          <p:cNvSpPr txBox="1">
            <a:spLocks noGrp="1"/>
          </p:cNvSpPr>
          <p:nvPr>
            <p:ph type="body" idx="1"/>
          </p:nvPr>
        </p:nvSpPr>
        <p:spPr>
          <a:xfrm>
            <a:off x="685800" y="6477000"/>
            <a:ext cx="6629400" cy="304800"/>
          </a:xfrm>
          <a:prstGeom prst="rect">
            <a:avLst/>
          </a:prstGeom>
          <a:noFill/>
          <a:ln>
            <a:noFill/>
          </a:ln>
        </p:spPr>
        <p:txBody>
          <a:bodyPr spcFirstLastPara="1" wrap="square" lIns="91425" tIns="45700" rIns="91425" bIns="45700" anchor="t" anchorCtr="0">
            <a:noAutofit/>
          </a:bodyPr>
          <a:lstStyle>
            <a:lvl1pPr marL="457200" lvl="0" indent="-228600" algn="ctr">
              <a:lnSpc>
                <a:spcPct val="111111"/>
              </a:lnSpc>
              <a:spcBef>
                <a:spcPts val="360"/>
              </a:spcBef>
              <a:spcAft>
                <a:spcPts val="0"/>
              </a:spcAft>
              <a:buClr>
                <a:schemeClr val="dk1"/>
              </a:buClr>
              <a:buSzPts val="1800"/>
              <a:buNone/>
              <a:defRPr sz="1800">
                <a:solidFill>
                  <a:schemeClr val="dk1"/>
                </a:solidFill>
              </a:defRPr>
            </a:lvl1pPr>
            <a:lvl2pPr marL="914400" lvl="1" indent="-406400" algn="ctr">
              <a:spcBef>
                <a:spcPts val="560"/>
              </a:spcBef>
              <a:spcAft>
                <a:spcPts val="0"/>
              </a:spcAft>
              <a:buClr>
                <a:schemeClr val="dk2"/>
              </a:buClr>
              <a:buSzPts val="2800"/>
              <a:buChar char="–"/>
              <a:defRPr>
                <a:solidFill>
                  <a:schemeClr val="dk2"/>
                </a:solidFill>
              </a:defRPr>
            </a:lvl2pPr>
            <a:lvl3pPr marL="1371600" lvl="2" indent="-381000" algn="ctr">
              <a:spcBef>
                <a:spcPts val="480"/>
              </a:spcBef>
              <a:spcAft>
                <a:spcPts val="0"/>
              </a:spcAft>
              <a:buClr>
                <a:schemeClr val="dk2"/>
              </a:buClr>
              <a:buSzPts val="2400"/>
              <a:buChar char="•"/>
              <a:defRPr>
                <a:solidFill>
                  <a:schemeClr val="dk2"/>
                </a:solidFill>
              </a:defRPr>
            </a:lvl3pPr>
            <a:lvl4pPr marL="1828800" lvl="3" indent="-355600" algn="ctr">
              <a:spcBef>
                <a:spcPts val="400"/>
              </a:spcBef>
              <a:spcAft>
                <a:spcPts val="0"/>
              </a:spcAft>
              <a:buClr>
                <a:schemeClr val="dk2"/>
              </a:buClr>
              <a:buSzPts val="2000"/>
              <a:buChar char="–"/>
              <a:defRPr>
                <a:solidFill>
                  <a:schemeClr val="dk2"/>
                </a:solidFill>
              </a:defRPr>
            </a:lvl4pPr>
            <a:lvl5pPr marL="2286000" lvl="4" indent="-355600" algn="ctr">
              <a:spcBef>
                <a:spcPts val="400"/>
              </a:spcBef>
              <a:spcAft>
                <a:spcPts val="0"/>
              </a:spcAft>
              <a:buClr>
                <a:schemeClr val="dk2"/>
              </a:buClr>
              <a:buSzPts val="2000"/>
              <a:buChar char="»"/>
              <a:defRPr>
                <a:solidFill>
                  <a:schemeClr val="dk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5" name="Google Shape;45;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b" anchorCtr="0">
            <a:noAutofit/>
          </a:bodyPr>
          <a:lstStyle>
            <a:lvl1pPr lvl="0" algn="ctr">
              <a:lnSpc>
                <a:spcPct val="107142"/>
              </a:lnSpc>
              <a:spcBef>
                <a:spcPts val="0"/>
              </a:spcBef>
              <a:spcAft>
                <a:spcPts val="0"/>
              </a:spcAft>
              <a:buClr>
                <a:schemeClr val="dk1"/>
              </a:buClr>
              <a:buSzPts val="2800"/>
              <a:buFont typeface="Calibri"/>
              <a:buNone/>
              <a:defRPr sz="28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
          <p:cNvSpPr txBox="1">
            <a:spLocks noGrp="1"/>
          </p:cNvSpPr>
          <p:nvPr>
            <p:ph type="body" idx="2"/>
          </p:nvPr>
        </p:nvSpPr>
        <p:spPr>
          <a:xfrm>
            <a:off x="457200" y="1600201"/>
            <a:ext cx="8229600" cy="4191000"/>
          </a:xfrm>
          <a:prstGeom prst="rect">
            <a:avLst/>
          </a:prstGeom>
          <a:noFill/>
          <a:ln>
            <a:noFill/>
          </a:ln>
        </p:spPr>
        <p:txBody>
          <a:bodyPr spcFirstLastPara="1" wrap="square" lIns="91425" tIns="45700" rIns="91425" bIns="45700" anchor="t" anchorCtr="0">
            <a:noAutofit/>
          </a:bodyPr>
          <a:lstStyle>
            <a:lvl1pPr marL="457200" lvl="0" indent="-335280" algn="l">
              <a:spcBef>
                <a:spcPts val="480"/>
              </a:spcBef>
              <a:spcAft>
                <a:spcPts val="0"/>
              </a:spcAft>
              <a:buClr>
                <a:schemeClr val="dk1"/>
              </a:buClr>
              <a:buSzPts val="1680"/>
              <a:buFont typeface="Noto Sans Symbols"/>
              <a:buChar char="❑"/>
              <a:defRPr sz="2400" b="1">
                <a:solidFill>
                  <a:schemeClr val="lt2"/>
                </a:solidFill>
              </a:defRPr>
            </a:lvl1pPr>
            <a:lvl2pPr marL="914400" lvl="1" indent="-355600" algn="l">
              <a:spcBef>
                <a:spcPts val="400"/>
              </a:spcBef>
              <a:spcAft>
                <a:spcPts val="0"/>
              </a:spcAft>
              <a:buClr>
                <a:schemeClr val="dk1"/>
              </a:buClr>
              <a:buSzPts val="2000"/>
              <a:buFont typeface="Noto Sans Symbols"/>
              <a:buChar char="▪"/>
              <a:defRPr sz="2000">
                <a:solidFill>
                  <a:schemeClr val="lt2"/>
                </a:solidFill>
              </a:defRPr>
            </a:lvl2pPr>
            <a:lvl3pPr marL="1371600" lvl="2" indent="-342900" algn="l">
              <a:spcBef>
                <a:spcPts val="360"/>
              </a:spcBef>
              <a:spcAft>
                <a:spcPts val="0"/>
              </a:spcAft>
              <a:buClr>
                <a:schemeClr val="dk1"/>
              </a:buClr>
              <a:buSzPts val="1800"/>
              <a:buFont typeface="Arial"/>
              <a:buChar char="•"/>
              <a:defRPr sz="1800">
                <a:solidFill>
                  <a:schemeClr val="lt2"/>
                </a:solidFill>
              </a:defRPr>
            </a:lvl3pPr>
            <a:lvl4pPr marL="1828800" lvl="3" indent="-308610" algn="l">
              <a:spcBef>
                <a:spcPts val="360"/>
              </a:spcBef>
              <a:spcAft>
                <a:spcPts val="0"/>
              </a:spcAft>
              <a:buClr>
                <a:schemeClr val="dk1"/>
              </a:buClr>
              <a:buSzPts val="1260"/>
              <a:buFont typeface="Courier New"/>
              <a:buChar char="o"/>
              <a:defRPr sz="1800">
                <a:solidFill>
                  <a:schemeClr val="lt2"/>
                </a:solidFill>
              </a:defRPr>
            </a:lvl4pPr>
            <a:lvl5pPr marL="2286000" lvl="4" indent="-308610" algn="l">
              <a:spcBef>
                <a:spcPts val="360"/>
              </a:spcBef>
              <a:spcAft>
                <a:spcPts val="0"/>
              </a:spcAft>
              <a:buClr>
                <a:schemeClr val="dk1"/>
              </a:buClr>
              <a:buSzPts val="1260"/>
              <a:buFont typeface="Arial"/>
              <a:buChar char="•"/>
              <a:defRPr sz="1800">
                <a:solidFill>
                  <a:schemeClr val="lt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7"/>
        <p:cNvGrpSpPr/>
        <p:nvPr/>
      </p:nvGrpSpPr>
      <p:grpSpPr>
        <a:xfrm>
          <a:off x="0" y="0"/>
          <a:ext cx="0" cy="0"/>
          <a:chOff x="0" y="0"/>
          <a:chExt cx="0" cy="0"/>
        </a:xfrm>
      </p:grpSpPr>
      <p:sp>
        <p:nvSpPr>
          <p:cNvPr id="48" name="Google Shape;48;p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50" name="Google Shape;50;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3"/>
        <p:cNvGrpSpPr/>
        <p:nvPr/>
      </p:nvGrpSpPr>
      <p:grpSpPr>
        <a:xfrm>
          <a:off x="0" y="0"/>
          <a:ext cx="0" cy="0"/>
          <a:chOff x="0" y="0"/>
          <a:chExt cx="0" cy="0"/>
        </a:xfrm>
      </p:grpSpPr>
      <p:sp>
        <p:nvSpPr>
          <p:cNvPr id="54" name="Google Shape;54;p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6" name="Google Shape;56;p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7" name="Google Shape;57;p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8" name="Google Shape;58;p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9" name="Google Shape;59;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2"/>
        <p:cNvGrpSpPr/>
        <p:nvPr/>
      </p:nvGrpSpPr>
      <p:grpSpPr>
        <a:xfrm>
          <a:off x="0" y="0"/>
          <a:ext cx="0" cy="0"/>
          <a:chOff x="0" y="0"/>
          <a:chExt cx="0" cy="0"/>
        </a:xfrm>
      </p:grpSpPr>
      <p:sp>
        <p:nvSpPr>
          <p:cNvPr id="63" name="Google Shape;63;p1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5" name="Google Shape;65;p1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6" name="Google Shape;66;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1.jpg"/><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
        <p:cNvGrpSpPr/>
        <p:nvPr/>
      </p:nvGrpSpPr>
      <p:grpSpPr>
        <a:xfrm>
          <a:off x="0" y="0"/>
          <a:ext cx="0" cy="0"/>
          <a:chOff x="0" y="0"/>
          <a:chExt cx="0" cy="0"/>
        </a:xfrm>
      </p:grpSpPr>
      <p:sp>
        <p:nvSpPr>
          <p:cNvPr id="89" name="Google Shape;89;p14"/>
          <p:cNvSpPr/>
          <p:nvPr/>
        </p:nvSpPr>
        <p:spPr>
          <a:xfrm>
            <a:off x="1" y="6400800"/>
            <a:ext cx="9144000" cy="457200"/>
          </a:xfrm>
          <a:prstGeom prst="rect">
            <a:avLst/>
          </a:prstGeom>
          <a:solidFill>
            <a:srgbClr val="0C599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90" name="Google Shape;90;p14"/>
          <p:cNvSpPr txBox="1">
            <a:spLocks noGrp="1"/>
          </p:cNvSpPr>
          <p:nvPr>
            <p:ph type="title"/>
          </p:nvPr>
        </p:nvSpPr>
        <p:spPr>
          <a:xfrm>
            <a:off x="822960" y="286603"/>
            <a:ext cx="7543800" cy="1450800"/>
          </a:xfrm>
          <a:prstGeom prst="rect">
            <a:avLst/>
          </a:prstGeom>
          <a:noFill/>
          <a:ln>
            <a:noFill/>
          </a:ln>
        </p:spPr>
        <p:txBody>
          <a:bodyPr spcFirstLastPara="1" wrap="square" lIns="68575" tIns="34275" rIns="68575" bIns="34275" anchor="b" anchorCtr="0">
            <a:noAutofit/>
          </a:bodyPr>
          <a:lstStyle>
            <a:lvl1pPr marR="0" lvl="0" algn="l" rtl="0">
              <a:lnSpc>
                <a:spcPct val="85000"/>
              </a:lnSpc>
              <a:spcBef>
                <a:spcPts val="0"/>
              </a:spcBef>
              <a:spcAft>
                <a:spcPts val="0"/>
              </a:spcAft>
              <a:buClr>
                <a:srgbClr val="3F3F3F"/>
              </a:buClr>
              <a:buSzPts val="3600"/>
              <a:buFont typeface="Libre Franklin Medium"/>
              <a:buNone/>
              <a:defRPr sz="3600" b="0" i="0" u="none" strike="noStrike" cap="none">
                <a:solidFill>
                  <a:srgbClr val="3F3F3F"/>
                </a:solidFill>
                <a:latin typeface="Libre Franklin Medium"/>
                <a:ea typeface="Libre Franklin Medium"/>
                <a:cs typeface="Libre Franklin Medium"/>
                <a:sym typeface="Libre Franklin Medium"/>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91" name="Google Shape;91;p14"/>
          <p:cNvSpPr txBox="1">
            <a:spLocks noGrp="1"/>
          </p:cNvSpPr>
          <p:nvPr>
            <p:ph type="body" idx="1"/>
          </p:nvPr>
        </p:nvSpPr>
        <p:spPr>
          <a:xfrm>
            <a:off x="822960" y="1845734"/>
            <a:ext cx="7543800" cy="4023300"/>
          </a:xfrm>
          <a:prstGeom prst="rect">
            <a:avLst/>
          </a:prstGeom>
          <a:noFill/>
          <a:ln>
            <a:noFill/>
          </a:ln>
        </p:spPr>
        <p:txBody>
          <a:bodyPr spcFirstLastPara="1" wrap="square" lIns="0" tIns="34275" rIns="0" bIns="34275" anchor="t" anchorCtr="0">
            <a:noAutofit/>
          </a:bodyPr>
          <a:lstStyle>
            <a:lvl1pPr marL="457200" marR="0" lvl="0" indent="-323850" algn="l" rtl="0">
              <a:lnSpc>
                <a:spcPct val="90000"/>
              </a:lnSpc>
              <a:spcBef>
                <a:spcPts val="900"/>
              </a:spcBef>
              <a:spcAft>
                <a:spcPts val="0"/>
              </a:spcAft>
              <a:buClr>
                <a:schemeClr val="accent1"/>
              </a:buClr>
              <a:buSzPts val="1500"/>
              <a:buFont typeface="Arial"/>
              <a:buChar char="•"/>
              <a:defRPr sz="1500" b="0" i="0" u="none" strike="noStrike" cap="none">
                <a:solidFill>
                  <a:srgbClr val="3F3F3F"/>
                </a:solidFill>
                <a:latin typeface="Libre Franklin"/>
                <a:ea typeface="Libre Franklin"/>
                <a:cs typeface="Libre Franklin"/>
                <a:sym typeface="Libre Franklin"/>
              </a:defRPr>
            </a:lvl1pPr>
            <a:lvl2pPr marL="914400" marR="0" lvl="1" indent="-317500" algn="l" rtl="0">
              <a:lnSpc>
                <a:spcPct val="90000"/>
              </a:lnSpc>
              <a:spcBef>
                <a:spcPts val="200"/>
              </a:spcBef>
              <a:spcAft>
                <a:spcPts val="0"/>
              </a:spcAft>
              <a:buClr>
                <a:schemeClr val="accent1"/>
              </a:buClr>
              <a:buSzPts val="1400"/>
              <a:buFont typeface="Arial"/>
              <a:buChar char="•"/>
              <a:defRPr sz="1400" b="0" i="0" u="none" strike="noStrike" cap="none">
                <a:solidFill>
                  <a:srgbClr val="3F3F3F"/>
                </a:solidFill>
                <a:latin typeface="Libre Franklin"/>
                <a:ea typeface="Libre Franklin"/>
                <a:cs typeface="Libre Franklin"/>
                <a:sym typeface="Libre Franklin"/>
              </a:defRPr>
            </a:lvl2pPr>
            <a:lvl3pPr marL="1371600" marR="0" lvl="2" indent="-298450" algn="l" rtl="0">
              <a:lnSpc>
                <a:spcPct val="90000"/>
              </a:lnSpc>
              <a:spcBef>
                <a:spcPts val="300"/>
              </a:spcBef>
              <a:spcAft>
                <a:spcPts val="0"/>
              </a:spcAft>
              <a:buClr>
                <a:schemeClr val="accent1"/>
              </a:buClr>
              <a:buSzPts val="1100"/>
              <a:buFont typeface="Arial"/>
              <a:buChar char="•"/>
              <a:defRPr sz="1100" b="0" i="0" u="none" strike="noStrike" cap="none">
                <a:solidFill>
                  <a:srgbClr val="3F3F3F"/>
                </a:solidFill>
                <a:latin typeface="Libre Franklin"/>
                <a:ea typeface="Libre Franklin"/>
                <a:cs typeface="Libre Franklin"/>
                <a:sym typeface="Libre Franklin"/>
              </a:defRPr>
            </a:lvl3pPr>
            <a:lvl4pPr marL="1828800" marR="0" lvl="3" indent="-298450" algn="l" rtl="0">
              <a:lnSpc>
                <a:spcPct val="90000"/>
              </a:lnSpc>
              <a:spcBef>
                <a:spcPts val="300"/>
              </a:spcBef>
              <a:spcAft>
                <a:spcPts val="0"/>
              </a:spcAft>
              <a:buClr>
                <a:schemeClr val="accent1"/>
              </a:buClr>
              <a:buSzPts val="1100"/>
              <a:buFont typeface="Arial"/>
              <a:buChar char="•"/>
              <a:defRPr sz="1100" b="0" i="0" u="none" strike="noStrike" cap="none">
                <a:solidFill>
                  <a:srgbClr val="3F3F3F"/>
                </a:solidFill>
                <a:latin typeface="Libre Franklin"/>
                <a:ea typeface="Libre Franklin"/>
                <a:cs typeface="Libre Franklin"/>
                <a:sym typeface="Libre Franklin"/>
              </a:defRPr>
            </a:lvl4pPr>
            <a:lvl5pPr marL="2286000" marR="0" lvl="4" indent="-298450" algn="l" rtl="0">
              <a:lnSpc>
                <a:spcPct val="90000"/>
              </a:lnSpc>
              <a:spcBef>
                <a:spcPts val="300"/>
              </a:spcBef>
              <a:spcAft>
                <a:spcPts val="0"/>
              </a:spcAft>
              <a:buClr>
                <a:schemeClr val="accent1"/>
              </a:buClr>
              <a:buSzPts val="1100"/>
              <a:buFont typeface="Arial"/>
              <a:buChar char="•"/>
              <a:defRPr sz="1100" b="0" i="0" u="none" strike="noStrike" cap="none">
                <a:solidFill>
                  <a:srgbClr val="3F3F3F"/>
                </a:solidFill>
                <a:latin typeface="Libre Franklin"/>
                <a:ea typeface="Libre Franklin"/>
                <a:cs typeface="Libre Franklin"/>
                <a:sym typeface="Libre Franklin"/>
              </a:defRPr>
            </a:lvl5pPr>
            <a:lvl6pPr marL="2743200" marR="0" lvl="5"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Twentieth Century"/>
                <a:ea typeface="Twentieth Century"/>
                <a:cs typeface="Twentieth Century"/>
                <a:sym typeface="Twentieth Century"/>
              </a:defRPr>
            </a:lvl6pPr>
            <a:lvl7pPr marL="3200400" marR="0" lvl="6"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Twentieth Century"/>
                <a:ea typeface="Twentieth Century"/>
                <a:cs typeface="Twentieth Century"/>
                <a:sym typeface="Twentieth Century"/>
              </a:defRPr>
            </a:lvl7pPr>
            <a:lvl8pPr marL="3657600" marR="0" lvl="7"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Twentieth Century"/>
                <a:ea typeface="Twentieth Century"/>
                <a:cs typeface="Twentieth Century"/>
                <a:sym typeface="Twentieth Century"/>
              </a:defRPr>
            </a:lvl8pPr>
            <a:lvl9pPr marL="4114800" marR="0" lvl="8" indent="-298450" algn="l" rtl="0">
              <a:lnSpc>
                <a:spcPct val="90000"/>
              </a:lnSpc>
              <a:spcBef>
                <a:spcPts val="300"/>
              </a:spcBef>
              <a:spcAft>
                <a:spcPts val="300"/>
              </a:spcAft>
              <a:buClr>
                <a:schemeClr val="accent1"/>
              </a:buClr>
              <a:buSzPts val="1100"/>
              <a:buFont typeface="Calibri"/>
              <a:buChar char="◦"/>
              <a:defRPr sz="1100" b="0" i="0" u="none" strike="noStrike" cap="none">
                <a:solidFill>
                  <a:srgbClr val="3F3F3F"/>
                </a:solidFill>
                <a:latin typeface="Twentieth Century"/>
                <a:ea typeface="Twentieth Century"/>
                <a:cs typeface="Twentieth Century"/>
                <a:sym typeface="Twentieth Century"/>
              </a:defRPr>
            </a:lvl9pPr>
          </a:lstStyle>
          <a:p>
            <a:endParaRPr/>
          </a:p>
        </p:txBody>
      </p:sp>
      <p:sp>
        <p:nvSpPr>
          <p:cNvPr id="92" name="Google Shape;92;p14"/>
          <p:cNvSpPr txBox="1">
            <a:spLocks noGrp="1"/>
          </p:cNvSpPr>
          <p:nvPr>
            <p:ph type="dt" idx="10"/>
          </p:nvPr>
        </p:nvSpPr>
        <p:spPr>
          <a:xfrm>
            <a:off x="822960" y="6459785"/>
            <a:ext cx="1854300" cy="3651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700" b="0" i="0" u="none" strike="noStrike" cap="none">
                <a:solidFill>
                  <a:srgbClr val="FFFFFF"/>
                </a:solidFill>
                <a:latin typeface="Twentieth Century"/>
                <a:ea typeface="Twentieth Century"/>
                <a:cs typeface="Twentieth Century"/>
                <a:sym typeface="Twentieth Century"/>
              </a:defRPr>
            </a:lvl1pPr>
            <a:lvl2pPr marR="0" lvl="1" algn="l" rtl="0">
              <a:spcBef>
                <a:spcPts val="0"/>
              </a:spcBef>
              <a:spcAft>
                <a:spcPts val="0"/>
              </a:spcAft>
              <a:buSzPts val="1100"/>
              <a:buNone/>
              <a:defRPr sz="14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100"/>
              <a:buNone/>
              <a:defRPr sz="14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100"/>
              <a:buNone/>
              <a:defRPr sz="14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100"/>
              <a:buNone/>
              <a:defRPr sz="14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100"/>
              <a:buNone/>
              <a:defRPr sz="14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100"/>
              <a:buNone/>
              <a:defRPr sz="14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100"/>
              <a:buNone/>
              <a:defRPr sz="14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100"/>
              <a:buNone/>
              <a:defRPr sz="14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93" name="Google Shape;93;p14"/>
          <p:cNvSpPr txBox="1">
            <a:spLocks noGrp="1"/>
          </p:cNvSpPr>
          <p:nvPr>
            <p:ph type="ftr" idx="11"/>
          </p:nvPr>
        </p:nvSpPr>
        <p:spPr>
          <a:xfrm>
            <a:off x="2764639" y="6459785"/>
            <a:ext cx="3617100" cy="3651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700" b="0" i="0" u="none" strike="noStrike" cap="none">
                <a:solidFill>
                  <a:srgbClr val="FFFFFF"/>
                </a:solidFill>
                <a:latin typeface="Twentieth Century"/>
                <a:ea typeface="Twentieth Century"/>
                <a:cs typeface="Twentieth Century"/>
                <a:sym typeface="Twentieth Century"/>
              </a:defRPr>
            </a:lvl1pPr>
            <a:lvl2pPr marR="0" lvl="1" algn="l" rtl="0">
              <a:spcBef>
                <a:spcPts val="0"/>
              </a:spcBef>
              <a:spcAft>
                <a:spcPts val="0"/>
              </a:spcAft>
              <a:buSzPts val="1100"/>
              <a:buNone/>
              <a:defRPr sz="14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100"/>
              <a:buNone/>
              <a:defRPr sz="14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100"/>
              <a:buNone/>
              <a:defRPr sz="14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100"/>
              <a:buNone/>
              <a:defRPr sz="14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100"/>
              <a:buNone/>
              <a:defRPr sz="14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100"/>
              <a:buNone/>
              <a:defRPr sz="14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100"/>
              <a:buNone/>
              <a:defRPr sz="14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100"/>
              <a:buNone/>
              <a:defRPr sz="14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94" name="Google Shape;94;p14"/>
          <p:cNvSpPr txBox="1">
            <a:spLocks noGrp="1"/>
          </p:cNvSpPr>
          <p:nvPr>
            <p:ph type="sldNum" idx="12"/>
          </p:nvPr>
        </p:nvSpPr>
        <p:spPr>
          <a:xfrm>
            <a:off x="7425343" y="6459785"/>
            <a:ext cx="984000" cy="3651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0" i="0" u="none" strike="noStrike" cap="none">
                <a:solidFill>
                  <a:srgbClr val="FFFFFF"/>
                </a:solidFill>
                <a:latin typeface="Twentieth Century"/>
                <a:ea typeface="Twentieth Century"/>
                <a:cs typeface="Twentieth Century"/>
                <a:sym typeface="Twentieth Century"/>
              </a:defRPr>
            </a:lvl1pPr>
            <a:lvl2pPr marL="0" marR="0" lvl="1" indent="0" algn="r" rtl="0">
              <a:spcBef>
                <a:spcPts val="0"/>
              </a:spcBef>
              <a:buNone/>
              <a:defRPr sz="800" b="0" i="0" u="none" strike="noStrike" cap="none">
                <a:solidFill>
                  <a:srgbClr val="FFFFFF"/>
                </a:solidFill>
                <a:latin typeface="Twentieth Century"/>
                <a:ea typeface="Twentieth Century"/>
                <a:cs typeface="Twentieth Century"/>
                <a:sym typeface="Twentieth Century"/>
              </a:defRPr>
            </a:lvl2pPr>
            <a:lvl3pPr marL="0" marR="0" lvl="2" indent="0" algn="r" rtl="0">
              <a:spcBef>
                <a:spcPts val="0"/>
              </a:spcBef>
              <a:buNone/>
              <a:defRPr sz="800" b="0" i="0" u="none" strike="noStrike" cap="none">
                <a:solidFill>
                  <a:srgbClr val="FFFFFF"/>
                </a:solidFill>
                <a:latin typeface="Twentieth Century"/>
                <a:ea typeface="Twentieth Century"/>
                <a:cs typeface="Twentieth Century"/>
                <a:sym typeface="Twentieth Century"/>
              </a:defRPr>
            </a:lvl3pPr>
            <a:lvl4pPr marL="0" marR="0" lvl="3" indent="0" algn="r" rtl="0">
              <a:spcBef>
                <a:spcPts val="0"/>
              </a:spcBef>
              <a:buNone/>
              <a:defRPr sz="800" b="0" i="0" u="none" strike="noStrike" cap="none">
                <a:solidFill>
                  <a:srgbClr val="FFFFFF"/>
                </a:solidFill>
                <a:latin typeface="Twentieth Century"/>
                <a:ea typeface="Twentieth Century"/>
                <a:cs typeface="Twentieth Century"/>
                <a:sym typeface="Twentieth Century"/>
              </a:defRPr>
            </a:lvl4pPr>
            <a:lvl5pPr marL="0" marR="0" lvl="4" indent="0" algn="r" rtl="0">
              <a:spcBef>
                <a:spcPts val="0"/>
              </a:spcBef>
              <a:buNone/>
              <a:defRPr sz="800" b="0" i="0" u="none" strike="noStrike" cap="none">
                <a:solidFill>
                  <a:srgbClr val="FFFFFF"/>
                </a:solidFill>
                <a:latin typeface="Twentieth Century"/>
                <a:ea typeface="Twentieth Century"/>
                <a:cs typeface="Twentieth Century"/>
                <a:sym typeface="Twentieth Century"/>
              </a:defRPr>
            </a:lvl5pPr>
            <a:lvl6pPr marL="0" marR="0" lvl="5" indent="0" algn="r" rtl="0">
              <a:spcBef>
                <a:spcPts val="0"/>
              </a:spcBef>
              <a:buNone/>
              <a:defRPr sz="800" b="0" i="0" u="none" strike="noStrike" cap="none">
                <a:solidFill>
                  <a:srgbClr val="FFFFFF"/>
                </a:solidFill>
                <a:latin typeface="Twentieth Century"/>
                <a:ea typeface="Twentieth Century"/>
                <a:cs typeface="Twentieth Century"/>
                <a:sym typeface="Twentieth Century"/>
              </a:defRPr>
            </a:lvl6pPr>
            <a:lvl7pPr marL="0" marR="0" lvl="6" indent="0" algn="r" rtl="0">
              <a:spcBef>
                <a:spcPts val="0"/>
              </a:spcBef>
              <a:buNone/>
              <a:defRPr sz="800" b="0" i="0" u="none" strike="noStrike" cap="none">
                <a:solidFill>
                  <a:srgbClr val="FFFFFF"/>
                </a:solidFill>
                <a:latin typeface="Twentieth Century"/>
                <a:ea typeface="Twentieth Century"/>
                <a:cs typeface="Twentieth Century"/>
                <a:sym typeface="Twentieth Century"/>
              </a:defRPr>
            </a:lvl7pPr>
            <a:lvl8pPr marL="0" marR="0" lvl="7" indent="0" algn="r" rtl="0">
              <a:spcBef>
                <a:spcPts val="0"/>
              </a:spcBef>
              <a:buNone/>
              <a:defRPr sz="800" b="0" i="0" u="none" strike="noStrike" cap="none">
                <a:solidFill>
                  <a:srgbClr val="FFFFFF"/>
                </a:solidFill>
                <a:latin typeface="Twentieth Century"/>
                <a:ea typeface="Twentieth Century"/>
                <a:cs typeface="Twentieth Century"/>
                <a:sym typeface="Twentieth Century"/>
              </a:defRPr>
            </a:lvl8pPr>
            <a:lvl9pPr marL="0" marR="0" lvl="8" indent="0" algn="r" rtl="0">
              <a:spcBef>
                <a:spcPts val="0"/>
              </a:spcBef>
              <a:buNone/>
              <a:defRPr sz="800" b="0" i="0" u="none" strike="noStrike" cap="none">
                <a:solidFill>
                  <a:srgbClr val="FFFFFF"/>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cxnSp>
        <p:nvCxnSpPr>
          <p:cNvPr id="95" name="Google Shape;95;p14"/>
          <p:cNvCxnSpPr/>
          <p:nvPr/>
        </p:nvCxnSpPr>
        <p:spPr>
          <a:xfrm>
            <a:off x="895149" y="1737845"/>
            <a:ext cx="7475100" cy="0"/>
          </a:xfrm>
          <a:prstGeom prst="straightConnector1">
            <a:avLst/>
          </a:prstGeom>
          <a:noFill/>
          <a:ln w="9525" cap="flat" cmpd="sng">
            <a:solidFill>
              <a:srgbClr val="CD4645"/>
            </a:solidFill>
            <a:prstDash val="solid"/>
            <a:round/>
            <a:headEnd type="none" w="sm" len="sm"/>
            <a:tailEnd type="none" w="sm" len="sm"/>
          </a:ln>
        </p:spPr>
      </p:cxnSp>
      <p:pic>
        <p:nvPicPr>
          <p:cNvPr id="96" name="Google Shape;96;p14"/>
          <p:cNvPicPr preferRelativeResize="0"/>
          <p:nvPr/>
        </p:nvPicPr>
        <p:blipFill rotWithShape="1">
          <a:blip r:embed="rId11">
            <a:alphaModFix/>
          </a:blip>
          <a:srcRect r="74771"/>
          <a:stretch/>
        </p:blipFill>
        <p:spPr>
          <a:xfrm>
            <a:off x="8059599" y="5234361"/>
            <a:ext cx="699526" cy="90058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hyperlink" Target="https://www.ahajournals.org/doi/full/10.1161/CIR.0000000000000350?url_ver=Z39.88-2003&amp;rfr_id=ori%3Arid%3Acrossref.org&amp;rfr_dat=cr_pub%3Dpubmed"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33.jp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hyperlink" Target="https://www.pgpf.org/blog/2019/07/how-does-the-us-healthcare-system-compare-to-other-countries"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hyperlink" Target="http://www.lifestylemedicine.org/Membership-Application" TargetMode="External"/><Relationship Id="rId7"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1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hyperlink" Target="http://www.lifestylemedicine.org/Membership-Benefits"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www.lifestylemedicine.org/INTEREST-GROUPS" TargetMode="External"/><Relationship Id="rId2" Type="http://schemas.openxmlformats.org/officeDocument/2006/relationships/notesSlide" Target="../notesSlides/notesSlide47.xml"/><Relationship Id="rId1" Type="http://schemas.openxmlformats.org/officeDocument/2006/relationships/slideLayout" Target="../slideLayouts/slideLayout14.xml"/><Relationship Id="rId4" Type="http://schemas.openxmlformats.org/officeDocument/2006/relationships/hyperlink" Target="https://vimeo.com/143219257"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www.lifestylemedicine.org/Annual-Awards#DonaldAndersonPeggAwardforYoungLifestyleMedicineInnovators" TargetMode="External"/><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hyperlink" Target="http://lifestylemedicineconference.org/" TargetMode="External"/><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hyperlink" Target="http://www.nhlbi.nih.gov/health/health-topics/topics/hd" TargetMode="External"/><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hyperlink" Target="https://www.pgpf.org/blog/2019/07/how-does-the-us-healthcare-system-compare-to-other-countries" TargetMode="External"/><Relationship Id="rId7" Type="http://schemas.openxmlformats.org/officeDocument/2006/relationships/hyperlink" Target="https://doi.org/10.1161/CIR.0000000000000350" TargetMode="External"/><Relationship Id="rId2" Type="http://schemas.openxmlformats.org/officeDocument/2006/relationships/notesSlide" Target="../notesSlides/notesSlide53.xml"/><Relationship Id="rId1" Type="http://schemas.openxmlformats.org/officeDocument/2006/relationships/slideLayout" Target="../slideLayouts/slideLayout14.xml"/><Relationship Id="rId6" Type="http://schemas.openxmlformats.org/officeDocument/2006/relationships/hyperlink" Target="https://www.ahajournals.org/doi/full/10.1161/CIR.0000000000000350?url_ver=Z39.88-2003&amp;rfr_id=ori%3Arid%3Acrossref.org&amp;rfr_dat=cr_pub%3Dpubmed" TargetMode="External"/><Relationship Id="rId5" Type="http://schemas.openxmlformats.org/officeDocument/2006/relationships/hyperlink" Target="https://meps.ahrq.gov/data_files/publications/st521/stat521.shtml" TargetMode="External"/><Relationship Id="rId4" Type="http://schemas.openxmlformats.org/officeDocument/2006/relationships/hyperlink" Target="https://doi.org/10.1016/j.amjmed.2008.11.013"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4"/>
          <p:cNvSpPr txBox="1">
            <a:spLocks noGrp="1"/>
          </p:cNvSpPr>
          <p:nvPr>
            <p:ph type="ctrTitle"/>
          </p:nvPr>
        </p:nvSpPr>
        <p:spPr>
          <a:xfrm>
            <a:off x="825060" y="889527"/>
            <a:ext cx="7543800" cy="3566100"/>
          </a:xfrm>
          <a:prstGeom prst="rect">
            <a:avLst/>
          </a:prstGeom>
          <a:noFill/>
          <a:ln>
            <a:noFill/>
          </a:ln>
        </p:spPr>
        <p:txBody>
          <a:bodyPr spcFirstLastPara="1" wrap="square" lIns="68575" tIns="34275" rIns="68575" bIns="34275" anchor="b" anchorCtr="0">
            <a:noAutofit/>
          </a:bodyPr>
          <a:lstStyle/>
          <a:p>
            <a:pPr marL="0" lvl="0" indent="0" algn="ctr" rtl="0">
              <a:lnSpc>
                <a:spcPct val="100000"/>
              </a:lnSpc>
              <a:spcBef>
                <a:spcPts val="0"/>
              </a:spcBef>
              <a:spcAft>
                <a:spcPts val="0"/>
              </a:spcAft>
              <a:buClr>
                <a:srgbClr val="C00000"/>
              </a:buClr>
              <a:buSzPts val="3959"/>
              <a:buFont typeface="Trebuchet MS"/>
              <a:buNone/>
            </a:pPr>
            <a:r>
              <a:rPr lang="en-US" sz="3959">
                <a:solidFill>
                  <a:srgbClr val="221E1F"/>
                </a:solidFill>
                <a:latin typeface="Gill Sans"/>
                <a:ea typeface="Gill Sans"/>
                <a:cs typeface="Gill Sans"/>
                <a:sym typeface="Gill Sans"/>
              </a:rPr>
              <a:t>Introduction to Lifestyle Medicine</a:t>
            </a:r>
            <a:endParaRPr sz="3959">
              <a:solidFill>
                <a:srgbClr val="221E1F"/>
              </a:solidFill>
              <a:latin typeface="Gill Sans"/>
              <a:ea typeface="Gill Sans"/>
              <a:cs typeface="Gill Sans"/>
              <a:sym typeface="Gill Sans"/>
            </a:endParaRPr>
          </a:p>
          <a:p>
            <a:pPr marL="0" lvl="0" indent="0" algn="ctr" rtl="0">
              <a:lnSpc>
                <a:spcPct val="100000"/>
              </a:lnSpc>
              <a:spcBef>
                <a:spcPts val="0"/>
              </a:spcBef>
              <a:spcAft>
                <a:spcPts val="0"/>
              </a:spcAft>
              <a:buClr>
                <a:srgbClr val="C00000"/>
              </a:buClr>
              <a:buSzPts val="3959"/>
              <a:buFont typeface="Trebuchet MS"/>
              <a:buNone/>
            </a:pPr>
            <a:br>
              <a:rPr lang="en-US" sz="3959">
                <a:solidFill>
                  <a:schemeClr val="dk1"/>
                </a:solidFill>
                <a:latin typeface="Gill Sans"/>
                <a:ea typeface="Gill Sans"/>
                <a:cs typeface="Gill Sans"/>
                <a:sym typeface="Gill Sans"/>
              </a:rPr>
            </a:br>
            <a:endParaRPr>
              <a:latin typeface="Gill Sans"/>
              <a:ea typeface="Gill Sans"/>
              <a:cs typeface="Gill Sans"/>
              <a:sym typeface="Gill Sans"/>
            </a:endParaRPr>
          </a:p>
        </p:txBody>
      </p:sp>
      <p:sp>
        <p:nvSpPr>
          <p:cNvPr id="162" name="Google Shape;162;p24"/>
          <p:cNvSpPr txBox="1">
            <a:spLocks noGrp="1"/>
          </p:cNvSpPr>
          <p:nvPr>
            <p:ph type="subTitle" idx="1"/>
          </p:nvPr>
        </p:nvSpPr>
        <p:spPr>
          <a:xfrm>
            <a:off x="825038" y="4455620"/>
            <a:ext cx="7543800" cy="11433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SzPts val="1800"/>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3"/>
          <p:cNvSpPr txBox="1">
            <a:spLocks noGrp="1"/>
          </p:cNvSpPr>
          <p:nvPr>
            <p:ph type="title"/>
          </p:nvPr>
        </p:nvSpPr>
        <p:spPr>
          <a:xfrm>
            <a:off x="822960" y="5074920"/>
            <a:ext cx="7584900" cy="822900"/>
          </a:xfrm>
          <a:prstGeom prst="rect">
            <a:avLst/>
          </a:prstGeom>
        </p:spPr>
        <p:txBody>
          <a:bodyPr spcFirstLastPara="1" wrap="square" lIns="68575" tIns="0" rIns="68575" bIns="0" anchor="b" anchorCtr="0">
            <a:noAutofit/>
          </a:bodyPr>
          <a:lstStyle/>
          <a:p>
            <a:pPr marL="0" lvl="0" indent="0" algn="ctr" rtl="0">
              <a:spcBef>
                <a:spcPts val="0"/>
              </a:spcBef>
              <a:spcAft>
                <a:spcPts val="0"/>
              </a:spcAft>
              <a:buNone/>
            </a:pPr>
            <a:r>
              <a:rPr lang="en-US" sz="4000"/>
              <a:t>The State of US Health Today</a:t>
            </a:r>
            <a:endParaRPr sz="4000"/>
          </a:p>
        </p:txBody>
      </p:sp>
      <p:sp>
        <p:nvSpPr>
          <p:cNvPr id="241" name="Google Shape;241;p33"/>
          <p:cNvSpPr txBox="1">
            <a:spLocks noGrp="1"/>
          </p:cNvSpPr>
          <p:nvPr>
            <p:ph type="body" idx="1"/>
          </p:nvPr>
        </p:nvSpPr>
        <p:spPr>
          <a:xfrm>
            <a:off x="-3064472" y="5897825"/>
            <a:ext cx="1790100" cy="594300"/>
          </a:xfrm>
          <a:prstGeom prst="rect">
            <a:avLst/>
          </a:prstGeom>
        </p:spPr>
        <p:txBody>
          <a:bodyPr spcFirstLastPara="1" wrap="square" lIns="68575" tIns="0" rIns="68575" bIns="0" anchor="t" anchorCtr="0">
            <a:noAutofit/>
          </a:bodyPr>
          <a:lstStyle/>
          <a:p>
            <a:pPr marL="0" lvl="0" indent="0" algn="l" rtl="0">
              <a:spcBef>
                <a:spcPts val="0"/>
              </a:spcBef>
              <a:spcAft>
                <a:spcPts val="500"/>
              </a:spcAft>
              <a:buNone/>
            </a:pPr>
            <a:endParaRPr/>
          </a:p>
        </p:txBody>
      </p:sp>
      <p:pic>
        <p:nvPicPr>
          <p:cNvPr id="242" name="Google Shape;242;p33"/>
          <p:cNvPicPr preferRelativeResize="0"/>
          <p:nvPr/>
        </p:nvPicPr>
        <p:blipFill>
          <a:blip r:embed="rId3">
            <a:alphaModFix/>
          </a:blip>
          <a:stretch>
            <a:fillRect/>
          </a:stretch>
        </p:blipFill>
        <p:spPr>
          <a:xfrm>
            <a:off x="19050" y="1219350"/>
            <a:ext cx="9105900" cy="2476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4"/>
          <p:cNvSpPr txBox="1">
            <a:spLocks noGrp="1"/>
          </p:cNvSpPr>
          <p:nvPr>
            <p:ph type="title"/>
          </p:nvPr>
        </p:nvSpPr>
        <p:spPr>
          <a:xfrm>
            <a:off x="822960" y="286603"/>
            <a:ext cx="7543800" cy="14508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US"/>
              <a:t>Major Causes of Death in U.S.: 2018 Statistics</a:t>
            </a:r>
            <a:endParaRPr/>
          </a:p>
        </p:txBody>
      </p:sp>
      <p:sp>
        <p:nvSpPr>
          <p:cNvPr id="249" name="Google Shape;249;p34"/>
          <p:cNvSpPr txBox="1">
            <a:spLocks noGrp="1"/>
          </p:cNvSpPr>
          <p:nvPr>
            <p:ph type="body" idx="1"/>
          </p:nvPr>
        </p:nvSpPr>
        <p:spPr>
          <a:xfrm>
            <a:off x="708325" y="2117999"/>
            <a:ext cx="7543800" cy="4275300"/>
          </a:xfrm>
          <a:prstGeom prst="rect">
            <a:avLst/>
          </a:prstGeom>
        </p:spPr>
        <p:txBody>
          <a:bodyPr spcFirstLastPara="1" wrap="square" lIns="0" tIns="34275" rIns="0" bIns="34275" anchor="t" anchorCtr="0">
            <a:noAutofit/>
          </a:bodyPr>
          <a:lstStyle/>
          <a:p>
            <a:pPr marL="342900" lvl="0" indent="-368300" algn="l" rtl="0">
              <a:lnSpc>
                <a:spcPct val="100000"/>
              </a:lnSpc>
              <a:spcBef>
                <a:spcPts val="0"/>
              </a:spcBef>
              <a:spcAft>
                <a:spcPts val="0"/>
              </a:spcAft>
              <a:buClr>
                <a:schemeClr val="accent1"/>
              </a:buClr>
              <a:buSzPts val="2800"/>
              <a:buFont typeface="Franklin Gothic"/>
              <a:buChar char="•"/>
            </a:pPr>
            <a:r>
              <a:rPr lang="en-US" sz="2800">
                <a:solidFill>
                  <a:schemeClr val="accent1"/>
                </a:solidFill>
                <a:latin typeface="Franklin Gothic"/>
                <a:ea typeface="Franklin Gothic"/>
                <a:cs typeface="Franklin Gothic"/>
                <a:sym typeface="Franklin Gothic"/>
              </a:rPr>
              <a:t>Heart disease: 647,457</a:t>
            </a:r>
            <a:endParaRPr sz="3600">
              <a:solidFill>
                <a:schemeClr val="accent1"/>
              </a:solidFill>
              <a:latin typeface="Franklin Gothic"/>
              <a:ea typeface="Franklin Gothic"/>
              <a:cs typeface="Franklin Gothic"/>
              <a:sym typeface="Franklin Gothic"/>
            </a:endParaRPr>
          </a:p>
          <a:p>
            <a:pPr marL="342900" lvl="0" indent="-368300" algn="l" rtl="0">
              <a:lnSpc>
                <a:spcPct val="100000"/>
              </a:lnSpc>
              <a:spcBef>
                <a:spcPts val="480"/>
              </a:spcBef>
              <a:spcAft>
                <a:spcPts val="0"/>
              </a:spcAft>
              <a:buClr>
                <a:schemeClr val="dk2"/>
              </a:buClr>
              <a:buSzPts val="2800"/>
              <a:buFont typeface="Franklin Gothic"/>
              <a:buChar char="•"/>
            </a:pPr>
            <a:r>
              <a:rPr lang="en-US" sz="2800">
                <a:solidFill>
                  <a:schemeClr val="dk1"/>
                </a:solidFill>
                <a:latin typeface="Franklin Gothic"/>
                <a:ea typeface="Franklin Gothic"/>
                <a:cs typeface="Franklin Gothic"/>
                <a:sym typeface="Franklin Gothic"/>
              </a:rPr>
              <a:t>Cancer: 599,108</a:t>
            </a:r>
            <a:endParaRPr sz="2800">
              <a:solidFill>
                <a:schemeClr val="dk1"/>
              </a:solidFill>
              <a:latin typeface="Franklin Gothic"/>
              <a:ea typeface="Franklin Gothic"/>
              <a:cs typeface="Franklin Gothic"/>
              <a:sym typeface="Franklin Gothic"/>
            </a:endParaRPr>
          </a:p>
          <a:p>
            <a:pPr marL="342900" lvl="0" indent="-406400" algn="l" rtl="0">
              <a:lnSpc>
                <a:spcPct val="100000"/>
              </a:lnSpc>
              <a:spcBef>
                <a:spcPts val="480"/>
              </a:spcBef>
              <a:spcAft>
                <a:spcPts val="0"/>
              </a:spcAft>
              <a:buClr>
                <a:schemeClr val="dk2"/>
              </a:buClr>
              <a:buSzPts val="2800"/>
              <a:buFont typeface="Franklin Gothic"/>
              <a:buChar char="•"/>
            </a:pPr>
            <a:r>
              <a:rPr lang="en-US" sz="2800">
                <a:solidFill>
                  <a:schemeClr val="dk1"/>
                </a:solidFill>
                <a:latin typeface="Franklin Gothic"/>
                <a:ea typeface="Franklin Gothic"/>
                <a:cs typeface="Franklin Gothic"/>
                <a:sym typeface="Franklin Gothic"/>
              </a:rPr>
              <a:t>Accidents (unintentional injuries): 169,936</a:t>
            </a:r>
            <a:endParaRPr sz="2800">
              <a:solidFill>
                <a:schemeClr val="dk1"/>
              </a:solidFill>
              <a:latin typeface="Franklin Gothic"/>
              <a:ea typeface="Franklin Gothic"/>
              <a:cs typeface="Franklin Gothic"/>
              <a:sym typeface="Franklin Gothic"/>
            </a:endParaRPr>
          </a:p>
          <a:p>
            <a:pPr marL="342900" lvl="0" indent="-368300" algn="l" rtl="0">
              <a:lnSpc>
                <a:spcPct val="100000"/>
              </a:lnSpc>
              <a:spcBef>
                <a:spcPts val="480"/>
              </a:spcBef>
              <a:spcAft>
                <a:spcPts val="0"/>
              </a:spcAft>
              <a:buClr>
                <a:schemeClr val="dk2"/>
              </a:buClr>
              <a:buSzPts val="2800"/>
              <a:buFont typeface="Franklin Gothic"/>
              <a:buChar char="•"/>
            </a:pPr>
            <a:r>
              <a:rPr lang="en-US" sz="2800">
                <a:solidFill>
                  <a:schemeClr val="dk1"/>
                </a:solidFill>
                <a:latin typeface="Franklin Gothic"/>
                <a:ea typeface="Franklin Gothic"/>
                <a:cs typeface="Franklin Gothic"/>
                <a:sym typeface="Franklin Gothic"/>
              </a:rPr>
              <a:t>Chronic lower respiratory diseases: 160,936</a:t>
            </a:r>
            <a:endParaRPr sz="3600">
              <a:solidFill>
                <a:schemeClr val="dk1"/>
              </a:solidFill>
              <a:latin typeface="Franklin Gothic"/>
              <a:ea typeface="Franklin Gothic"/>
              <a:cs typeface="Franklin Gothic"/>
              <a:sym typeface="Franklin Gothic"/>
            </a:endParaRPr>
          </a:p>
          <a:p>
            <a:pPr marL="342900" lvl="0" indent="-368300" algn="l" rtl="0">
              <a:lnSpc>
                <a:spcPct val="100000"/>
              </a:lnSpc>
              <a:spcBef>
                <a:spcPts val="480"/>
              </a:spcBef>
              <a:spcAft>
                <a:spcPts val="0"/>
              </a:spcAft>
              <a:buClr>
                <a:schemeClr val="accent1"/>
              </a:buClr>
              <a:buSzPts val="2800"/>
              <a:buFont typeface="Franklin Gothic"/>
              <a:buChar char="•"/>
            </a:pPr>
            <a:r>
              <a:rPr lang="en-US" sz="2800">
                <a:solidFill>
                  <a:schemeClr val="accent1"/>
                </a:solidFill>
                <a:latin typeface="Franklin Gothic"/>
                <a:ea typeface="Franklin Gothic"/>
                <a:cs typeface="Franklin Gothic"/>
                <a:sym typeface="Franklin Gothic"/>
              </a:rPr>
              <a:t>Stroke (cerebrovascular diseases): 146,383</a:t>
            </a:r>
            <a:endParaRPr sz="3600">
              <a:solidFill>
                <a:schemeClr val="accent1"/>
              </a:solidFill>
              <a:latin typeface="Franklin Gothic"/>
              <a:ea typeface="Franklin Gothic"/>
              <a:cs typeface="Franklin Gothic"/>
              <a:sym typeface="Franklin Gothic"/>
            </a:endParaRPr>
          </a:p>
          <a:p>
            <a:pPr marL="342900" lvl="0" indent="-368300" algn="l" rtl="0">
              <a:lnSpc>
                <a:spcPct val="100000"/>
              </a:lnSpc>
              <a:spcBef>
                <a:spcPts val="480"/>
              </a:spcBef>
              <a:spcAft>
                <a:spcPts val="0"/>
              </a:spcAft>
              <a:buClr>
                <a:schemeClr val="dk2"/>
              </a:buClr>
              <a:buSzPts val="2800"/>
              <a:buFont typeface="Franklin Gothic"/>
              <a:buChar char="•"/>
            </a:pPr>
            <a:r>
              <a:rPr lang="en-US" sz="2800">
                <a:solidFill>
                  <a:schemeClr val="dk1"/>
                </a:solidFill>
                <a:latin typeface="Franklin Gothic"/>
                <a:ea typeface="Franklin Gothic"/>
                <a:cs typeface="Franklin Gothic"/>
                <a:sym typeface="Franklin Gothic"/>
              </a:rPr>
              <a:t>Alzheimer's disease: 121,404</a:t>
            </a:r>
            <a:endParaRPr sz="3600">
              <a:solidFill>
                <a:schemeClr val="dk1"/>
              </a:solidFill>
              <a:latin typeface="Franklin Gothic"/>
              <a:ea typeface="Franklin Gothic"/>
              <a:cs typeface="Franklin Gothic"/>
              <a:sym typeface="Franklin Gothic"/>
            </a:endParaRPr>
          </a:p>
          <a:p>
            <a:pPr marL="342900" lvl="0" indent="-368300" algn="l" rtl="0">
              <a:lnSpc>
                <a:spcPct val="100000"/>
              </a:lnSpc>
              <a:spcBef>
                <a:spcPts val="480"/>
              </a:spcBef>
              <a:spcAft>
                <a:spcPts val="0"/>
              </a:spcAft>
              <a:buClr>
                <a:schemeClr val="accent1"/>
              </a:buClr>
              <a:buSzPts val="2800"/>
              <a:buFont typeface="Franklin Gothic"/>
              <a:buChar char="•"/>
            </a:pPr>
            <a:r>
              <a:rPr lang="en-US" sz="2800">
                <a:solidFill>
                  <a:schemeClr val="accent1"/>
                </a:solidFill>
                <a:latin typeface="Franklin Gothic"/>
                <a:ea typeface="Franklin Gothic"/>
                <a:cs typeface="Franklin Gothic"/>
                <a:sym typeface="Franklin Gothic"/>
              </a:rPr>
              <a:t>Diabetes: 83,564</a:t>
            </a:r>
            <a:endParaRPr sz="3600">
              <a:solidFill>
                <a:schemeClr val="accent1"/>
              </a:solidFill>
              <a:latin typeface="Franklin Gothic"/>
              <a:ea typeface="Franklin Gothic"/>
              <a:cs typeface="Franklin Gothic"/>
              <a:sym typeface="Franklin Gothic"/>
            </a:endParaRPr>
          </a:p>
          <a:p>
            <a:pPr marL="342900" lvl="0" indent="0" algn="l" rtl="0">
              <a:lnSpc>
                <a:spcPct val="100000"/>
              </a:lnSpc>
              <a:spcBef>
                <a:spcPts val="480"/>
              </a:spcBef>
              <a:spcAft>
                <a:spcPts val="0"/>
              </a:spcAft>
              <a:buNone/>
            </a:pPr>
            <a:endParaRPr sz="3100">
              <a:solidFill>
                <a:schemeClr val="dk1"/>
              </a:solidFill>
              <a:latin typeface="Franklin Gothic"/>
              <a:ea typeface="Franklin Gothic"/>
              <a:cs typeface="Franklin Gothic"/>
              <a:sym typeface="Franklin Gothic"/>
            </a:endParaRPr>
          </a:p>
          <a:p>
            <a:pPr marL="342900" lvl="0" indent="0" algn="l" rtl="0">
              <a:lnSpc>
                <a:spcPct val="100000"/>
              </a:lnSpc>
              <a:spcBef>
                <a:spcPts val="480"/>
              </a:spcBef>
              <a:spcAft>
                <a:spcPts val="0"/>
              </a:spcAft>
              <a:buNone/>
            </a:pPr>
            <a:endParaRPr sz="1300">
              <a:latin typeface="Franklin Gothic"/>
              <a:ea typeface="Franklin Gothic"/>
              <a:cs typeface="Franklin Gothic"/>
              <a:sym typeface="Franklin Gothic"/>
            </a:endParaRPr>
          </a:p>
        </p:txBody>
      </p:sp>
      <p:sp>
        <p:nvSpPr>
          <p:cNvPr id="250" name="Google Shape;250;p34"/>
          <p:cNvSpPr txBox="1"/>
          <p:nvPr/>
        </p:nvSpPr>
        <p:spPr>
          <a:xfrm>
            <a:off x="6335700" y="6393300"/>
            <a:ext cx="2808300" cy="46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900">
                <a:solidFill>
                  <a:srgbClr val="FFFFFF"/>
                </a:solidFill>
              </a:rPr>
              <a:t>Centers for Disease Control and Prevention, 2018</a:t>
            </a:r>
            <a:endParaRPr sz="900">
              <a:solidFill>
                <a:srgbClr val="FFFF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5"/>
          <p:cNvSpPr txBox="1"/>
          <p:nvPr/>
        </p:nvSpPr>
        <p:spPr>
          <a:xfrm>
            <a:off x="8181800" y="6380625"/>
            <a:ext cx="1143300" cy="56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Franklin Gothic"/>
                <a:ea typeface="Franklin Gothic"/>
                <a:cs typeface="Franklin Gothic"/>
                <a:sym typeface="Franklin Gothic"/>
              </a:rPr>
              <a:t>Elflein, 2020</a:t>
            </a:r>
            <a:endParaRPr sz="1000">
              <a:solidFill>
                <a:schemeClr val="lt1"/>
              </a:solidFill>
              <a:latin typeface="Franklin Gothic"/>
              <a:ea typeface="Franklin Gothic"/>
              <a:cs typeface="Franklin Gothic"/>
              <a:sym typeface="Franklin Gothic"/>
            </a:endParaRPr>
          </a:p>
        </p:txBody>
      </p:sp>
      <p:pic>
        <p:nvPicPr>
          <p:cNvPr id="257" name="Google Shape;257;p35"/>
          <p:cNvPicPr preferRelativeResize="0"/>
          <p:nvPr/>
        </p:nvPicPr>
        <p:blipFill>
          <a:blip r:embed="rId3">
            <a:alphaModFix/>
          </a:blip>
          <a:stretch>
            <a:fillRect/>
          </a:stretch>
        </p:blipFill>
        <p:spPr>
          <a:xfrm>
            <a:off x="582475" y="0"/>
            <a:ext cx="7979053" cy="63806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6"/>
          <p:cNvSpPr txBox="1">
            <a:spLocks noGrp="1"/>
          </p:cNvSpPr>
          <p:nvPr>
            <p:ph type="title"/>
          </p:nvPr>
        </p:nvSpPr>
        <p:spPr>
          <a:xfrm>
            <a:off x="623474" y="-460725"/>
            <a:ext cx="8159700" cy="14508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US"/>
              <a:t>The State of US Health 1990-2016</a:t>
            </a:r>
            <a:endParaRPr/>
          </a:p>
        </p:txBody>
      </p:sp>
      <p:sp>
        <p:nvSpPr>
          <p:cNvPr id="264" name="Google Shape;264;p36"/>
          <p:cNvSpPr txBox="1"/>
          <p:nvPr/>
        </p:nvSpPr>
        <p:spPr>
          <a:xfrm>
            <a:off x="6226875" y="6466275"/>
            <a:ext cx="2963400" cy="923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a:solidFill>
                  <a:srgbClr val="FFFFFF"/>
                </a:solidFill>
                <a:latin typeface="Franklin Gothic"/>
                <a:ea typeface="Franklin Gothic"/>
                <a:cs typeface="Franklin Gothic"/>
                <a:sym typeface="Franklin Gothic"/>
              </a:rPr>
              <a:t>The US Burden of Disease Collaborators, 2018</a:t>
            </a:r>
            <a:endParaRPr sz="1800">
              <a:solidFill>
                <a:schemeClr val="dk1"/>
              </a:solidFill>
              <a:latin typeface="Calibri"/>
              <a:ea typeface="Calibri"/>
              <a:cs typeface="Calibri"/>
              <a:sym typeface="Calibri"/>
            </a:endParaRPr>
          </a:p>
        </p:txBody>
      </p:sp>
      <p:pic>
        <p:nvPicPr>
          <p:cNvPr id="265" name="Google Shape;265;p36"/>
          <p:cNvPicPr preferRelativeResize="0"/>
          <p:nvPr/>
        </p:nvPicPr>
        <p:blipFill>
          <a:blip r:embed="rId3">
            <a:alphaModFix/>
          </a:blip>
          <a:stretch>
            <a:fillRect/>
          </a:stretch>
        </p:blipFill>
        <p:spPr>
          <a:xfrm>
            <a:off x="89125" y="1039950"/>
            <a:ext cx="8546599" cy="5283350"/>
          </a:xfrm>
          <a:prstGeom prst="rect">
            <a:avLst/>
          </a:prstGeom>
          <a:noFill/>
          <a:ln>
            <a:noFill/>
          </a:ln>
        </p:spPr>
      </p:pic>
      <p:pic>
        <p:nvPicPr>
          <p:cNvPr id="266" name="Google Shape;266;p36"/>
          <p:cNvPicPr preferRelativeResize="0"/>
          <p:nvPr/>
        </p:nvPicPr>
        <p:blipFill>
          <a:blip r:embed="rId4">
            <a:alphaModFix/>
          </a:blip>
          <a:stretch>
            <a:fillRect/>
          </a:stretch>
        </p:blipFill>
        <p:spPr>
          <a:xfrm>
            <a:off x="6464225" y="3126525"/>
            <a:ext cx="2488725" cy="29484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7"/>
          <p:cNvSpPr txBox="1">
            <a:spLocks noGrp="1"/>
          </p:cNvSpPr>
          <p:nvPr>
            <p:ph type="title"/>
          </p:nvPr>
        </p:nvSpPr>
        <p:spPr>
          <a:xfrm>
            <a:off x="822960" y="286603"/>
            <a:ext cx="7543800" cy="14508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US"/>
              <a:t>Prevalence for CV Risk Factors in US Adults 2016</a:t>
            </a:r>
            <a:endParaRPr/>
          </a:p>
        </p:txBody>
      </p:sp>
      <p:sp>
        <p:nvSpPr>
          <p:cNvPr id="273" name="Google Shape;273;p37"/>
          <p:cNvSpPr txBox="1"/>
          <p:nvPr/>
        </p:nvSpPr>
        <p:spPr>
          <a:xfrm>
            <a:off x="0" y="6476475"/>
            <a:ext cx="9144000" cy="3693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chemeClr val="dk1"/>
              </a:buClr>
              <a:buSzPts val="1100"/>
              <a:buFont typeface="Arial"/>
              <a:buNone/>
            </a:pPr>
            <a:r>
              <a:rPr lang="en-US" sz="1000" dirty="0">
                <a:solidFill>
                  <a:schemeClr val="bg1"/>
                </a:solidFill>
                <a:uFill>
                  <a:noFill/>
                </a:uFill>
                <a:latin typeface="Franklin Gothic"/>
                <a:ea typeface="Franklin Gothic"/>
                <a:cs typeface="Franklin Gothic"/>
                <a:sym typeface="Franklin Gothic"/>
                <a:hlinkClick r:id="rId3">
                  <a:extLst>
                    <a:ext uri="{A12FA001-AC4F-418D-AE19-62706E023703}">
                      <ahyp:hlinkClr xmlns:ahyp="http://schemas.microsoft.com/office/drawing/2018/hyperlinkcolor" val="tx"/>
                    </a:ext>
                  </a:extLst>
                </a:hlinkClick>
              </a:rPr>
              <a:t>Mozaffarian</a:t>
            </a:r>
            <a:r>
              <a:rPr lang="en-US" sz="1000" dirty="0">
                <a:solidFill>
                  <a:schemeClr val="bg1"/>
                </a:solidFill>
                <a:latin typeface="Franklin Gothic"/>
                <a:ea typeface="Franklin Gothic"/>
                <a:cs typeface="Franklin Gothic"/>
                <a:sym typeface="Franklin Gothic"/>
              </a:rPr>
              <a:t>, </a:t>
            </a:r>
            <a:r>
              <a:rPr lang="en-US" sz="1000" dirty="0">
                <a:solidFill>
                  <a:schemeClr val="bg1"/>
                </a:solidFill>
                <a:uFill>
                  <a:noFill/>
                </a:uFill>
                <a:latin typeface="Franklin Gothic"/>
                <a:ea typeface="Franklin Gothic"/>
                <a:cs typeface="Franklin Gothic"/>
                <a:sym typeface="Franklin Gothic"/>
                <a:hlinkClick r:id="rId3">
                  <a:extLst>
                    <a:ext uri="{A12FA001-AC4F-418D-AE19-62706E023703}">
                      <ahyp:hlinkClr xmlns:ahyp="http://schemas.microsoft.com/office/drawing/2018/hyperlinkcolor" val="tx"/>
                    </a:ext>
                  </a:extLst>
                </a:hlinkClick>
              </a:rPr>
              <a:t>Benjamin</a:t>
            </a:r>
            <a:r>
              <a:rPr lang="en-US" sz="1000" dirty="0">
                <a:solidFill>
                  <a:schemeClr val="bg1"/>
                </a:solidFill>
                <a:latin typeface="Franklin Gothic"/>
                <a:ea typeface="Franklin Gothic"/>
                <a:cs typeface="Franklin Gothic"/>
                <a:sym typeface="Franklin Gothic"/>
              </a:rPr>
              <a:t>, </a:t>
            </a:r>
            <a:r>
              <a:rPr lang="en-US" sz="1000" dirty="0">
                <a:solidFill>
                  <a:schemeClr val="bg1"/>
                </a:solidFill>
                <a:uFill>
                  <a:noFill/>
                </a:uFill>
                <a:latin typeface="Franklin Gothic"/>
                <a:ea typeface="Franklin Gothic"/>
                <a:cs typeface="Franklin Gothic"/>
                <a:sym typeface="Franklin Gothic"/>
                <a:hlinkClick r:id="rId3">
                  <a:extLst>
                    <a:ext uri="{A12FA001-AC4F-418D-AE19-62706E023703}">
                      <ahyp:hlinkClr xmlns:ahyp="http://schemas.microsoft.com/office/drawing/2018/hyperlinkcolor" val="tx"/>
                    </a:ext>
                  </a:extLst>
                </a:hlinkClick>
              </a:rPr>
              <a:t>Go</a:t>
            </a:r>
            <a:r>
              <a:rPr lang="en-US" sz="1000" dirty="0">
                <a:solidFill>
                  <a:schemeClr val="bg1"/>
                </a:solidFill>
                <a:latin typeface="Franklin Gothic"/>
                <a:ea typeface="Franklin Gothic"/>
                <a:cs typeface="Franklin Gothic"/>
                <a:sym typeface="Franklin Gothic"/>
              </a:rPr>
              <a:t>, </a:t>
            </a:r>
            <a:r>
              <a:rPr lang="en-US" sz="1000" dirty="0">
                <a:solidFill>
                  <a:schemeClr val="bg1"/>
                </a:solidFill>
                <a:uFill>
                  <a:noFill/>
                </a:uFill>
                <a:latin typeface="Franklin Gothic"/>
                <a:ea typeface="Franklin Gothic"/>
                <a:cs typeface="Franklin Gothic"/>
                <a:sym typeface="Franklin Gothic"/>
                <a:hlinkClick r:id="rId3">
                  <a:extLst>
                    <a:ext uri="{A12FA001-AC4F-418D-AE19-62706E023703}">
                      <ahyp:hlinkClr xmlns:ahyp="http://schemas.microsoft.com/office/drawing/2018/hyperlinkcolor" val="tx"/>
                    </a:ext>
                  </a:extLst>
                </a:hlinkClick>
              </a:rPr>
              <a:t>Arnett</a:t>
            </a:r>
            <a:r>
              <a:rPr lang="en-US" sz="1000" dirty="0">
                <a:solidFill>
                  <a:schemeClr val="bg1"/>
                </a:solidFill>
                <a:latin typeface="Franklin Gothic"/>
                <a:ea typeface="Franklin Gothic"/>
                <a:cs typeface="Franklin Gothic"/>
                <a:sym typeface="Franklin Gothic"/>
              </a:rPr>
              <a:t>, </a:t>
            </a:r>
            <a:r>
              <a:rPr lang="en-US" sz="1000" dirty="0">
                <a:solidFill>
                  <a:schemeClr val="bg1"/>
                </a:solidFill>
                <a:uFill>
                  <a:noFill/>
                </a:uFill>
                <a:latin typeface="Franklin Gothic"/>
                <a:ea typeface="Franklin Gothic"/>
                <a:cs typeface="Franklin Gothic"/>
                <a:sym typeface="Franklin Gothic"/>
                <a:hlinkClick r:id="rId3">
                  <a:extLst>
                    <a:ext uri="{A12FA001-AC4F-418D-AE19-62706E023703}">
                      <ahyp:hlinkClr xmlns:ahyp="http://schemas.microsoft.com/office/drawing/2018/hyperlinkcolor" val="tx"/>
                    </a:ext>
                  </a:extLst>
                </a:hlinkClick>
              </a:rPr>
              <a:t>Blaha</a:t>
            </a:r>
            <a:r>
              <a:rPr lang="en-US" sz="1000" dirty="0">
                <a:solidFill>
                  <a:schemeClr val="bg1"/>
                </a:solidFill>
                <a:latin typeface="Franklin Gothic"/>
                <a:ea typeface="Franklin Gothic"/>
                <a:cs typeface="Franklin Gothic"/>
                <a:sym typeface="Franklin Gothic"/>
              </a:rPr>
              <a:t>, </a:t>
            </a:r>
            <a:r>
              <a:rPr lang="en-US" sz="1000" dirty="0">
                <a:solidFill>
                  <a:schemeClr val="bg1"/>
                </a:solidFill>
                <a:uFill>
                  <a:noFill/>
                </a:uFill>
                <a:latin typeface="Franklin Gothic"/>
                <a:ea typeface="Franklin Gothic"/>
                <a:cs typeface="Franklin Gothic"/>
                <a:sym typeface="Franklin Gothic"/>
                <a:hlinkClick r:id="rId3">
                  <a:extLst>
                    <a:ext uri="{A12FA001-AC4F-418D-AE19-62706E023703}">
                      <ahyp:hlinkClr xmlns:ahyp="http://schemas.microsoft.com/office/drawing/2018/hyperlinkcolor" val="tx"/>
                    </a:ext>
                  </a:extLst>
                </a:hlinkClick>
              </a:rPr>
              <a:t>Cushman</a:t>
            </a:r>
            <a:r>
              <a:rPr lang="en-US" sz="1000" dirty="0">
                <a:solidFill>
                  <a:schemeClr val="bg1"/>
                </a:solidFill>
                <a:latin typeface="Franklin Gothic"/>
                <a:ea typeface="Franklin Gothic"/>
                <a:cs typeface="Franklin Gothic"/>
                <a:sym typeface="Franklin Gothic"/>
              </a:rPr>
              <a:t>, &amp; Turner, 2016</a:t>
            </a:r>
            <a:endParaRPr sz="1000" dirty="0">
              <a:solidFill>
                <a:schemeClr val="bg1"/>
              </a:solidFill>
              <a:latin typeface="Franklin Gothic"/>
              <a:ea typeface="Franklin Gothic"/>
              <a:cs typeface="Franklin Gothic"/>
              <a:sym typeface="Franklin Gothic"/>
            </a:endParaRPr>
          </a:p>
        </p:txBody>
      </p:sp>
      <p:pic>
        <p:nvPicPr>
          <p:cNvPr id="274" name="Google Shape;274;p37"/>
          <p:cNvPicPr preferRelativeResize="0"/>
          <p:nvPr/>
        </p:nvPicPr>
        <p:blipFill>
          <a:blip r:embed="rId4">
            <a:alphaModFix/>
          </a:blip>
          <a:stretch>
            <a:fillRect/>
          </a:stretch>
        </p:blipFill>
        <p:spPr>
          <a:xfrm>
            <a:off x="1422537" y="1845725"/>
            <a:ext cx="6368214" cy="45224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8"/>
          <p:cNvSpPr txBox="1">
            <a:spLocks noGrp="1"/>
          </p:cNvSpPr>
          <p:nvPr>
            <p:ph type="title"/>
          </p:nvPr>
        </p:nvSpPr>
        <p:spPr>
          <a:xfrm>
            <a:off x="822960" y="286603"/>
            <a:ext cx="7543800" cy="14508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US"/>
              <a:t>Vegetable Intake in U.S.</a:t>
            </a:r>
            <a:endParaRPr/>
          </a:p>
        </p:txBody>
      </p:sp>
      <p:pic>
        <p:nvPicPr>
          <p:cNvPr id="281" name="Google Shape;281;p38"/>
          <p:cNvPicPr preferRelativeResize="0"/>
          <p:nvPr/>
        </p:nvPicPr>
        <p:blipFill>
          <a:blip r:embed="rId3">
            <a:alphaModFix/>
          </a:blip>
          <a:stretch>
            <a:fillRect/>
          </a:stretch>
        </p:blipFill>
        <p:spPr>
          <a:xfrm>
            <a:off x="0" y="1859852"/>
            <a:ext cx="9144000" cy="4467696"/>
          </a:xfrm>
          <a:prstGeom prst="rect">
            <a:avLst/>
          </a:prstGeom>
          <a:noFill/>
          <a:ln>
            <a:noFill/>
          </a:ln>
        </p:spPr>
      </p:pic>
      <p:sp>
        <p:nvSpPr>
          <p:cNvPr id="282" name="Google Shape;282;p38"/>
          <p:cNvSpPr txBox="1"/>
          <p:nvPr/>
        </p:nvSpPr>
        <p:spPr>
          <a:xfrm>
            <a:off x="7830300" y="6450000"/>
            <a:ext cx="1313700" cy="32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900">
                <a:solidFill>
                  <a:srgbClr val="FEFEFE"/>
                </a:solidFill>
                <a:latin typeface="Libre Franklin"/>
                <a:ea typeface="Libre Franklin"/>
                <a:cs typeface="Libre Franklin"/>
                <a:sym typeface="Libre Franklin"/>
              </a:rPr>
              <a:t>DNPAO Data, 2017</a:t>
            </a:r>
            <a:endParaRPr>
              <a:solidFill>
                <a:srgbClr val="FEFEFE"/>
              </a:solidFill>
              <a:latin typeface="Libre Franklin"/>
              <a:ea typeface="Libre Franklin"/>
              <a:cs typeface="Libre Franklin"/>
              <a:sym typeface="Libre Franklin"/>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9"/>
          <p:cNvSpPr txBox="1">
            <a:spLocks noGrp="1"/>
          </p:cNvSpPr>
          <p:nvPr>
            <p:ph type="title"/>
          </p:nvPr>
        </p:nvSpPr>
        <p:spPr>
          <a:xfrm>
            <a:off x="822960" y="286603"/>
            <a:ext cx="7543800" cy="14508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US"/>
              <a:t>Fruit Intake in the U.S.</a:t>
            </a:r>
            <a:endParaRPr/>
          </a:p>
        </p:txBody>
      </p:sp>
      <p:sp>
        <p:nvSpPr>
          <p:cNvPr id="289" name="Google Shape;289;p39"/>
          <p:cNvSpPr txBox="1">
            <a:spLocks noGrp="1"/>
          </p:cNvSpPr>
          <p:nvPr>
            <p:ph type="body" idx="1"/>
          </p:nvPr>
        </p:nvSpPr>
        <p:spPr>
          <a:xfrm>
            <a:off x="822960" y="1845734"/>
            <a:ext cx="7543800" cy="4023300"/>
          </a:xfrm>
          <a:prstGeom prst="rect">
            <a:avLst/>
          </a:prstGeom>
        </p:spPr>
        <p:txBody>
          <a:bodyPr spcFirstLastPara="1" wrap="square" lIns="0" tIns="34275" rIns="0" bIns="34275" anchor="t" anchorCtr="0">
            <a:noAutofit/>
          </a:bodyPr>
          <a:lstStyle/>
          <a:p>
            <a:pPr marL="0" lvl="0" indent="0" algn="l" rtl="0">
              <a:spcBef>
                <a:spcPts val="900"/>
              </a:spcBef>
              <a:spcAft>
                <a:spcPts val="200"/>
              </a:spcAft>
              <a:buNone/>
            </a:pPr>
            <a:endParaRPr/>
          </a:p>
        </p:txBody>
      </p:sp>
      <p:pic>
        <p:nvPicPr>
          <p:cNvPr id="290" name="Google Shape;290;p39"/>
          <p:cNvPicPr preferRelativeResize="0"/>
          <p:nvPr/>
        </p:nvPicPr>
        <p:blipFill>
          <a:blip r:embed="rId3">
            <a:alphaModFix/>
          </a:blip>
          <a:stretch>
            <a:fillRect/>
          </a:stretch>
        </p:blipFill>
        <p:spPr>
          <a:xfrm>
            <a:off x="135625" y="1845725"/>
            <a:ext cx="8872749" cy="4542974"/>
          </a:xfrm>
          <a:prstGeom prst="rect">
            <a:avLst/>
          </a:prstGeom>
          <a:noFill/>
          <a:ln>
            <a:noFill/>
          </a:ln>
        </p:spPr>
      </p:pic>
      <p:sp>
        <p:nvSpPr>
          <p:cNvPr id="291" name="Google Shape;291;p39"/>
          <p:cNvSpPr txBox="1"/>
          <p:nvPr/>
        </p:nvSpPr>
        <p:spPr>
          <a:xfrm>
            <a:off x="7830300" y="6450000"/>
            <a:ext cx="1313700" cy="32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900">
                <a:solidFill>
                  <a:srgbClr val="FEFEFE"/>
                </a:solidFill>
                <a:latin typeface="Libre Franklin"/>
                <a:ea typeface="Libre Franklin"/>
                <a:cs typeface="Libre Franklin"/>
                <a:sym typeface="Libre Franklin"/>
              </a:rPr>
              <a:t>DNPAO Data, 2017</a:t>
            </a:r>
            <a:endParaRPr>
              <a:solidFill>
                <a:srgbClr val="FEFEFE"/>
              </a:solidFill>
              <a:latin typeface="Libre Franklin"/>
              <a:ea typeface="Libre Franklin"/>
              <a:cs typeface="Libre Franklin"/>
              <a:sym typeface="Libre Franklin"/>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0"/>
          <p:cNvSpPr txBox="1">
            <a:spLocks noGrp="1"/>
          </p:cNvSpPr>
          <p:nvPr>
            <p:ph type="title"/>
          </p:nvPr>
        </p:nvSpPr>
        <p:spPr>
          <a:xfrm>
            <a:off x="822960" y="286603"/>
            <a:ext cx="7543800" cy="14508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US"/>
              <a:t>Physical Activity Levels in U.S.</a:t>
            </a:r>
            <a:endParaRPr/>
          </a:p>
        </p:txBody>
      </p:sp>
      <p:sp>
        <p:nvSpPr>
          <p:cNvPr id="298" name="Google Shape;298;p40"/>
          <p:cNvSpPr txBox="1"/>
          <p:nvPr/>
        </p:nvSpPr>
        <p:spPr>
          <a:xfrm>
            <a:off x="43950" y="6430925"/>
            <a:ext cx="9056100" cy="591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000">
                <a:solidFill>
                  <a:schemeClr val="lt1"/>
                </a:solidFill>
                <a:latin typeface="Franklin Gothic"/>
                <a:ea typeface="Franklin Gothic"/>
                <a:cs typeface="Franklin Gothic"/>
                <a:sym typeface="Franklin Gothic"/>
              </a:rPr>
              <a:t>American Institute for Cancer Research, 2020</a:t>
            </a:r>
            <a:endParaRPr sz="1000">
              <a:solidFill>
                <a:schemeClr val="lt1"/>
              </a:solidFill>
              <a:latin typeface="Franklin Gothic"/>
              <a:ea typeface="Franklin Gothic"/>
              <a:cs typeface="Franklin Gothic"/>
              <a:sym typeface="Franklin Gothic"/>
            </a:endParaRPr>
          </a:p>
        </p:txBody>
      </p:sp>
      <p:pic>
        <p:nvPicPr>
          <p:cNvPr id="299" name="Google Shape;299;p40"/>
          <p:cNvPicPr preferRelativeResize="0"/>
          <p:nvPr/>
        </p:nvPicPr>
        <p:blipFill>
          <a:blip r:embed="rId3">
            <a:alphaModFix/>
          </a:blip>
          <a:stretch>
            <a:fillRect/>
          </a:stretch>
        </p:blipFill>
        <p:spPr>
          <a:xfrm>
            <a:off x="1467188" y="1808987"/>
            <a:ext cx="6209626" cy="455036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Short Sleep Duration in U.S.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777" y="1776046"/>
            <a:ext cx="7018431" cy="4330521"/>
          </a:xfrm>
          <a:prstGeom prst="rect">
            <a:avLst/>
          </a:prstGeom>
        </p:spPr>
      </p:pic>
      <p:sp>
        <p:nvSpPr>
          <p:cNvPr id="6" name="Google Shape;289;p39"/>
          <p:cNvSpPr txBox="1"/>
          <p:nvPr/>
        </p:nvSpPr>
        <p:spPr>
          <a:xfrm>
            <a:off x="43950" y="6430925"/>
            <a:ext cx="9056100" cy="591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000" dirty="0">
                <a:solidFill>
                  <a:schemeClr val="lt1"/>
                </a:solidFill>
                <a:latin typeface="Franklin Gothic"/>
                <a:ea typeface="Franklin Gothic"/>
                <a:cs typeface="Franklin Gothic"/>
                <a:sym typeface="Franklin Gothic"/>
              </a:rPr>
              <a:t>Center for Disease Control and Prevention, 2016</a:t>
            </a:r>
            <a:endParaRPr sz="1000" dirty="0">
              <a:solidFill>
                <a:schemeClr val="lt1"/>
              </a:solidFill>
              <a:latin typeface="Franklin Gothic"/>
              <a:ea typeface="Franklin Gothic"/>
              <a:cs typeface="Franklin Gothic"/>
              <a:sym typeface="Franklin Gothic"/>
            </a:endParaRPr>
          </a:p>
        </p:txBody>
      </p:sp>
      <p:sp>
        <p:nvSpPr>
          <p:cNvPr id="3" name="TextBox 2">
            <a:extLst>
              <a:ext uri="{FF2B5EF4-FFF2-40B4-BE49-F238E27FC236}">
                <a16:creationId xmlns:a16="http://schemas.microsoft.com/office/drawing/2014/main" id="{D8A11546-9A5B-2A47-9545-D3788F7992C7}"/>
              </a:ext>
            </a:extLst>
          </p:cNvPr>
          <p:cNvSpPr txBox="1"/>
          <p:nvPr/>
        </p:nvSpPr>
        <p:spPr>
          <a:xfrm>
            <a:off x="822960" y="6115792"/>
            <a:ext cx="6790253" cy="307777"/>
          </a:xfrm>
          <a:prstGeom prst="rect">
            <a:avLst/>
          </a:prstGeom>
          <a:noFill/>
        </p:spPr>
        <p:txBody>
          <a:bodyPr wrap="square" rtlCol="0">
            <a:spAutoFit/>
          </a:bodyPr>
          <a:lstStyle/>
          <a:p>
            <a:r>
              <a:rPr lang="en-US" dirty="0">
                <a:solidFill>
                  <a:schemeClr val="dk1"/>
                </a:solidFill>
                <a:latin typeface="Calibri"/>
                <a:ea typeface="Calibri"/>
                <a:cs typeface="Calibri"/>
                <a:sym typeface="Calibri"/>
              </a:rPr>
              <a:t>https://</a:t>
            </a:r>
            <a:r>
              <a:rPr lang="en-US" dirty="0" err="1">
                <a:solidFill>
                  <a:schemeClr val="dk1"/>
                </a:solidFill>
                <a:latin typeface="Calibri"/>
                <a:ea typeface="Calibri"/>
                <a:cs typeface="Calibri"/>
                <a:sym typeface="Calibri"/>
              </a:rPr>
              <a:t>www.cdc.gov</a:t>
            </a:r>
            <a:r>
              <a:rPr lang="en-US" dirty="0">
                <a:solidFill>
                  <a:schemeClr val="dk1"/>
                </a:solidFill>
                <a:latin typeface="Calibri"/>
                <a:ea typeface="Calibri"/>
                <a:cs typeface="Calibri"/>
                <a:sym typeface="Calibri"/>
              </a:rPr>
              <a:t>/sleep/pdf/surveillance/SAE_County_2014_Sleep_508tagged.pdf </a:t>
            </a:r>
            <a:endParaRPr lang="en-US" dirty="0"/>
          </a:p>
        </p:txBody>
      </p:sp>
    </p:spTree>
    <p:extLst>
      <p:ext uri="{BB962C8B-B14F-4D97-AF65-F5344CB8AC3E}">
        <p14:creationId xmlns:p14="http://schemas.microsoft.com/office/powerpoint/2010/main" val="13306835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1"/>
          <p:cNvSpPr txBox="1">
            <a:spLocks noGrp="1"/>
          </p:cNvSpPr>
          <p:nvPr>
            <p:ph type="title"/>
          </p:nvPr>
        </p:nvSpPr>
        <p:spPr>
          <a:xfrm>
            <a:off x="676285" y="5453495"/>
            <a:ext cx="7584900" cy="822900"/>
          </a:xfrm>
          <a:prstGeom prst="rect">
            <a:avLst/>
          </a:prstGeom>
        </p:spPr>
        <p:txBody>
          <a:bodyPr spcFirstLastPara="1" wrap="square" lIns="68575" tIns="0" rIns="68575" bIns="0" anchor="b" anchorCtr="0">
            <a:noAutofit/>
          </a:bodyPr>
          <a:lstStyle/>
          <a:p>
            <a:pPr marL="0" lvl="0" indent="0" algn="ctr" rtl="0">
              <a:spcBef>
                <a:spcPts val="0"/>
              </a:spcBef>
              <a:spcAft>
                <a:spcPts val="0"/>
              </a:spcAft>
              <a:buNone/>
            </a:pPr>
            <a:r>
              <a:rPr lang="en-US" sz="4000"/>
              <a:t>How Can Lifestyle Medicine Help Solve Chronic Disease? </a:t>
            </a:r>
            <a:endParaRPr sz="4000"/>
          </a:p>
        </p:txBody>
      </p:sp>
      <p:sp>
        <p:nvSpPr>
          <p:cNvPr id="306" name="Google Shape;306;p41"/>
          <p:cNvSpPr txBox="1">
            <a:spLocks noGrp="1"/>
          </p:cNvSpPr>
          <p:nvPr>
            <p:ph type="body" idx="1"/>
          </p:nvPr>
        </p:nvSpPr>
        <p:spPr>
          <a:xfrm>
            <a:off x="-2853592" y="5567800"/>
            <a:ext cx="1826700" cy="594300"/>
          </a:xfrm>
          <a:prstGeom prst="rect">
            <a:avLst/>
          </a:prstGeom>
        </p:spPr>
        <p:txBody>
          <a:bodyPr spcFirstLastPara="1" wrap="square" lIns="68575" tIns="0" rIns="68575" bIns="0" anchor="t" anchorCtr="0">
            <a:noAutofit/>
          </a:bodyPr>
          <a:lstStyle/>
          <a:p>
            <a:pPr marL="0" lvl="0" indent="0" algn="l" rtl="0">
              <a:spcBef>
                <a:spcPts val="0"/>
              </a:spcBef>
              <a:spcAft>
                <a:spcPts val="500"/>
              </a:spcAft>
              <a:buNone/>
            </a:pPr>
            <a:endParaRPr/>
          </a:p>
        </p:txBody>
      </p:sp>
      <p:pic>
        <p:nvPicPr>
          <p:cNvPr id="307" name="Google Shape;307;p41"/>
          <p:cNvPicPr preferRelativeResize="0"/>
          <p:nvPr/>
        </p:nvPicPr>
        <p:blipFill>
          <a:blip r:embed="rId3">
            <a:alphaModFix/>
          </a:blip>
          <a:stretch>
            <a:fillRect/>
          </a:stretch>
        </p:blipFill>
        <p:spPr>
          <a:xfrm>
            <a:off x="1590750" y="-394675"/>
            <a:ext cx="5962475" cy="59624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5"/>
          <p:cNvSpPr txBox="1">
            <a:spLocks noGrp="1"/>
          </p:cNvSpPr>
          <p:nvPr>
            <p:ph type="title"/>
          </p:nvPr>
        </p:nvSpPr>
        <p:spPr>
          <a:xfrm>
            <a:off x="822960" y="5074920"/>
            <a:ext cx="7584900" cy="822900"/>
          </a:xfrm>
          <a:prstGeom prst="rect">
            <a:avLst/>
          </a:prstGeom>
        </p:spPr>
        <p:txBody>
          <a:bodyPr spcFirstLastPara="1" wrap="square" lIns="68575" tIns="0" rIns="68575" bIns="0" anchor="b" anchorCtr="0">
            <a:noAutofit/>
          </a:bodyPr>
          <a:lstStyle/>
          <a:p>
            <a:pPr marL="0" lvl="0" indent="0" algn="ctr" rtl="0">
              <a:spcBef>
                <a:spcPts val="0"/>
              </a:spcBef>
              <a:spcAft>
                <a:spcPts val="0"/>
              </a:spcAft>
              <a:buNone/>
            </a:pPr>
            <a:r>
              <a:rPr lang="en-US" sz="4000"/>
              <a:t>What Is Lifestyle Medicine?</a:t>
            </a:r>
            <a:r>
              <a:rPr lang="en-US"/>
              <a:t> </a:t>
            </a:r>
            <a:endParaRPr/>
          </a:p>
        </p:txBody>
      </p:sp>
      <p:sp>
        <p:nvSpPr>
          <p:cNvPr id="169" name="Google Shape;169;p25"/>
          <p:cNvSpPr txBox="1">
            <a:spLocks noGrp="1"/>
          </p:cNvSpPr>
          <p:nvPr>
            <p:ph type="body" idx="1"/>
          </p:nvPr>
        </p:nvSpPr>
        <p:spPr>
          <a:xfrm>
            <a:off x="-3972119" y="5815350"/>
            <a:ext cx="2789400" cy="594300"/>
          </a:xfrm>
          <a:prstGeom prst="rect">
            <a:avLst/>
          </a:prstGeom>
        </p:spPr>
        <p:txBody>
          <a:bodyPr spcFirstLastPara="1" wrap="square" lIns="68575" tIns="0" rIns="68575" bIns="0" anchor="t" anchorCtr="0">
            <a:noAutofit/>
          </a:bodyPr>
          <a:lstStyle/>
          <a:p>
            <a:pPr marL="0" lvl="0" indent="0" algn="l" rtl="0">
              <a:spcBef>
                <a:spcPts val="0"/>
              </a:spcBef>
              <a:spcAft>
                <a:spcPts val="500"/>
              </a:spcAft>
              <a:buNone/>
            </a:pPr>
            <a:endParaRPr/>
          </a:p>
        </p:txBody>
      </p:sp>
      <p:pic>
        <p:nvPicPr>
          <p:cNvPr id="170" name="Google Shape;170;p25"/>
          <p:cNvPicPr preferRelativeResize="0"/>
          <p:nvPr/>
        </p:nvPicPr>
        <p:blipFill>
          <a:blip r:embed="rId3">
            <a:alphaModFix/>
          </a:blip>
          <a:stretch>
            <a:fillRect/>
          </a:stretch>
        </p:blipFill>
        <p:spPr>
          <a:xfrm>
            <a:off x="1737975" y="0"/>
            <a:ext cx="5167825" cy="51678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42"/>
          <p:cNvSpPr txBox="1">
            <a:spLocks noGrp="1"/>
          </p:cNvSpPr>
          <p:nvPr>
            <p:ph type="title"/>
          </p:nvPr>
        </p:nvSpPr>
        <p:spPr>
          <a:xfrm>
            <a:off x="822960" y="286603"/>
            <a:ext cx="7543800" cy="1450800"/>
          </a:xfrm>
          <a:prstGeom prst="rect">
            <a:avLst/>
          </a:prstGeom>
        </p:spPr>
        <p:txBody>
          <a:bodyPr spcFirstLastPara="1" wrap="square" lIns="68575" tIns="34275" rIns="68575" bIns="34275" anchor="b" anchorCtr="0">
            <a:noAutofit/>
          </a:bodyPr>
          <a:lstStyle/>
          <a:p>
            <a:pPr marL="0" lvl="0" indent="0" algn="ctr" rtl="0">
              <a:spcBef>
                <a:spcPts val="0"/>
              </a:spcBef>
              <a:spcAft>
                <a:spcPts val="0"/>
              </a:spcAft>
              <a:buNone/>
            </a:pPr>
            <a:r>
              <a:rPr lang="en-US"/>
              <a:t>5 Healthy Habits Study</a:t>
            </a:r>
            <a:endParaRPr/>
          </a:p>
        </p:txBody>
      </p:sp>
      <p:sp>
        <p:nvSpPr>
          <p:cNvPr id="314" name="Google Shape;314;p42"/>
          <p:cNvSpPr txBox="1">
            <a:spLocks noGrp="1"/>
          </p:cNvSpPr>
          <p:nvPr>
            <p:ph type="body" idx="1"/>
          </p:nvPr>
        </p:nvSpPr>
        <p:spPr>
          <a:xfrm>
            <a:off x="822960" y="1845734"/>
            <a:ext cx="7543800" cy="4023300"/>
          </a:xfrm>
          <a:prstGeom prst="rect">
            <a:avLst/>
          </a:prstGeom>
        </p:spPr>
        <p:txBody>
          <a:bodyPr spcFirstLastPara="1" wrap="square" lIns="0" tIns="34275" rIns="0" bIns="34275" anchor="t" anchorCtr="0">
            <a:noAutofit/>
          </a:bodyPr>
          <a:lstStyle/>
          <a:p>
            <a:pPr marL="457200" lvl="0" indent="-431800" algn="l" rtl="0">
              <a:lnSpc>
                <a:spcPct val="115000"/>
              </a:lnSpc>
              <a:spcBef>
                <a:spcPts val="900"/>
              </a:spcBef>
              <a:spcAft>
                <a:spcPts val="0"/>
              </a:spcAft>
              <a:buClr>
                <a:schemeClr val="dk2"/>
              </a:buClr>
              <a:buSzPts val="3200"/>
              <a:buFont typeface="Franklin Gothic"/>
              <a:buChar char="•"/>
            </a:pPr>
            <a:r>
              <a:rPr lang="en-US" sz="3200">
                <a:latin typeface="Franklin Gothic"/>
                <a:ea typeface="Franklin Gothic"/>
                <a:cs typeface="Franklin Gothic"/>
                <a:sym typeface="Franklin Gothic"/>
              </a:rPr>
              <a:t>No Smoking</a:t>
            </a:r>
            <a:endParaRPr sz="3200">
              <a:latin typeface="Franklin Gothic"/>
              <a:ea typeface="Franklin Gothic"/>
              <a:cs typeface="Franklin Gothic"/>
              <a:sym typeface="Franklin Gothic"/>
            </a:endParaRPr>
          </a:p>
          <a:p>
            <a:pPr marL="457200" lvl="0" indent="-431800" algn="l" rtl="0">
              <a:lnSpc>
                <a:spcPct val="115000"/>
              </a:lnSpc>
              <a:spcBef>
                <a:spcPts val="0"/>
              </a:spcBef>
              <a:spcAft>
                <a:spcPts val="0"/>
              </a:spcAft>
              <a:buClr>
                <a:schemeClr val="dk2"/>
              </a:buClr>
              <a:buSzPts val="3200"/>
              <a:buFont typeface="Franklin Gothic"/>
              <a:buChar char="•"/>
            </a:pPr>
            <a:r>
              <a:rPr lang="en-US" sz="3200">
                <a:latin typeface="Franklin Gothic"/>
                <a:ea typeface="Franklin Gothic"/>
                <a:cs typeface="Franklin Gothic"/>
                <a:sym typeface="Franklin Gothic"/>
              </a:rPr>
              <a:t>BMI</a:t>
            </a:r>
            <a:r>
              <a:rPr lang="en-US" sz="3200" u="sng">
                <a:solidFill>
                  <a:schemeClr val="dk1"/>
                </a:solidFill>
                <a:latin typeface="Franklin Gothic"/>
                <a:ea typeface="Franklin Gothic"/>
                <a:cs typeface="Franklin Gothic"/>
                <a:sym typeface="Franklin Gothic"/>
              </a:rPr>
              <a:t>&lt;</a:t>
            </a:r>
            <a:r>
              <a:rPr lang="en-US" sz="3200">
                <a:solidFill>
                  <a:schemeClr val="dk1"/>
                </a:solidFill>
                <a:latin typeface="Franklin Gothic"/>
                <a:ea typeface="Franklin Gothic"/>
                <a:cs typeface="Franklin Gothic"/>
                <a:sym typeface="Franklin Gothic"/>
              </a:rPr>
              <a:t> </a:t>
            </a:r>
            <a:r>
              <a:rPr lang="en-US" sz="3200">
                <a:latin typeface="Franklin Gothic"/>
                <a:ea typeface="Franklin Gothic"/>
                <a:cs typeface="Franklin Gothic"/>
                <a:sym typeface="Franklin Gothic"/>
              </a:rPr>
              <a:t>25 kg/m2</a:t>
            </a:r>
            <a:endParaRPr sz="3200">
              <a:latin typeface="Franklin Gothic"/>
              <a:ea typeface="Franklin Gothic"/>
              <a:cs typeface="Franklin Gothic"/>
              <a:sym typeface="Franklin Gothic"/>
            </a:endParaRPr>
          </a:p>
          <a:p>
            <a:pPr marL="457200" lvl="0" indent="-431800" algn="l" rtl="0">
              <a:lnSpc>
                <a:spcPct val="115000"/>
              </a:lnSpc>
              <a:spcBef>
                <a:spcPts val="0"/>
              </a:spcBef>
              <a:spcAft>
                <a:spcPts val="0"/>
              </a:spcAft>
              <a:buClr>
                <a:schemeClr val="dk2"/>
              </a:buClr>
              <a:buSzPts val="3200"/>
              <a:buFont typeface="Franklin Gothic"/>
              <a:buChar char="•"/>
            </a:pPr>
            <a:r>
              <a:rPr lang="en-US" sz="3200">
                <a:latin typeface="Franklin Gothic"/>
                <a:ea typeface="Franklin Gothic"/>
                <a:cs typeface="Franklin Gothic"/>
                <a:sym typeface="Franklin Gothic"/>
              </a:rPr>
              <a:t>Eat &gt; 5 servings of fruits and vegetables per day</a:t>
            </a:r>
            <a:endParaRPr sz="3200">
              <a:latin typeface="Franklin Gothic"/>
              <a:ea typeface="Franklin Gothic"/>
              <a:cs typeface="Franklin Gothic"/>
              <a:sym typeface="Franklin Gothic"/>
            </a:endParaRPr>
          </a:p>
          <a:p>
            <a:pPr marL="457200" lvl="0" indent="-431800" algn="l" rtl="0">
              <a:lnSpc>
                <a:spcPct val="115000"/>
              </a:lnSpc>
              <a:spcBef>
                <a:spcPts val="0"/>
              </a:spcBef>
              <a:spcAft>
                <a:spcPts val="0"/>
              </a:spcAft>
              <a:buClr>
                <a:schemeClr val="dk2"/>
              </a:buClr>
              <a:buSzPts val="3200"/>
              <a:buFont typeface="Franklin Gothic"/>
              <a:buChar char="•"/>
            </a:pPr>
            <a:r>
              <a:rPr lang="en-US" sz="3200">
                <a:latin typeface="Franklin Gothic"/>
                <a:ea typeface="Franklin Gothic"/>
                <a:cs typeface="Franklin Gothic"/>
                <a:sym typeface="Franklin Gothic"/>
              </a:rPr>
              <a:t>One or less alcoholic drink per day</a:t>
            </a:r>
            <a:endParaRPr sz="3200">
              <a:latin typeface="Franklin Gothic"/>
              <a:ea typeface="Franklin Gothic"/>
              <a:cs typeface="Franklin Gothic"/>
              <a:sym typeface="Franklin Gothic"/>
            </a:endParaRPr>
          </a:p>
          <a:p>
            <a:pPr marL="457200" lvl="0" indent="-431800" algn="l" rtl="0">
              <a:lnSpc>
                <a:spcPct val="115000"/>
              </a:lnSpc>
              <a:spcBef>
                <a:spcPts val="0"/>
              </a:spcBef>
              <a:spcAft>
                <a:spcPts val="0"/>
              </a:spcAft>
              <a:buClr>
                <a:schemeClr val="dk2"/>
              </a:buClr>
              <a:buSzPts val="3200"/>
              <a:buFont typeface="Franklin Gothic"/>
              <a:buChar char="•"/>
            </a:pPr>
            <a:r>
              <a:rPr lang="en-US" sz="3200">
                <a:latin typeface="Franklin Gothic"/>
                <a:ea typeface="Franklin Gothic"/>
                <a:cs typeface="Franklin Gothic"/>
                <a:sym typeface="Franklin Gothic"/>
              </a:rPr>
              <a:t>&gt;150 minutes of exercise per week</a:t>
            </a:r>
            <a:endParaRPr sz="3200">
              <a:latin typeface="Franklin Gothic"/>
              <a:ea typeface="Franklin Gothic"/>
              <a:cs typeface="Franklin Gothic"/>
              <a:sym typeface="Franklin Gothic"/>
            </a:endParaRPr>
          </a:p>
        </p:txBody>
      </p:sp>
      <p:sp>
        <p:nvSpPr>
          <p:cNvPr id="315" name="Google Shape;315;p42"/>
          <p:cNvSpPr txBox="1"/>
          <p:nvPr/>
        </p:nvSpPr>
        <p:spPr>
          <a:xfrm>
            <a:off x="-36675" y="6412825"/>
            <a:ext cx="9021900" cy="3693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chemeClr val="dk1"/>
              </a:buClr>
              <a:buFont typeface="Arial"/>
              <a:buNone/>
            </a:pPr>
            <a:r>
              <a:rPr lang="en-US" sz="1000">
                <a:solidFill>
                  <a:srgbClr val="FFFFFF"/>
                </a:solidFill>
                <a:latin typeface="Franklin Gothic"/>
                <a:ea typeface="Franklin Gothic"/>
                <a:cs typeface="Franklin Gothic"/>
                <a:sym typeface="Franklin Gothic"/>
              </a:rPr>
              <a:t>King, Mainous III, Carnemolla, Everett, 2009</a:t>
            </a:r>
            <a:endParaRPr sz="1000">
              <a:solidFill>
                <a:srgbClr val="FFFFFF"/>
              </a:solidFill>
              <a:latin typeface="Franklin Gothic"/>
              <a:ea typeface="Franklin Gothic"/>
              <a:cs typeface="Franklin Gothic"/>
              <a:sym typeface="Franklin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3"/>
          <p:cNvSpPr txBox="1">
            <a:spLocks noGrp="1"/>
          </p:cNvSpPr>
          <p:nvPr>
            <p:ph type="title"/>
          </p:nvPr>
        </p:nvSpPr>
        <p:spPr>
          <a:xfrm>
            <a:off x="822949" y="286600"/>
            <a:ext cx="8060100" cy="14508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US"/>
              <a:t>Comparison of Adherence to Healthy Lifestyle Habits in US Adults 1988-1994 and 2001-2006</a:t>
            </a:r>
            <a:endParaRPr/>
          </a:p>
        </p:txBody>
      </p:sp>
      <p:pic>
        <p:nvPicPr>
          <p:cNvPr id="322" name="Google Shape;322;p43" descr="5HealthyHabits-1988-206.tiff"/>
          <p:cNvPicPr preferRelativeResize="0">
            <a:picLocks noGrp="1"/>
          </p:cNvPicPr>
          <p:nvPr>
            <p:ph type="body" idx="1"/>
          </p:nvPr>
        </p:nvPicPr>
        <p:blipFill rotWithShape="1">
          <a:blip r:embed="rId3">
            <a:alphaModFix/>
          </a:blip>
          <a:srcRect/>
          <a:stretch/>
        </p:blipFill>
        <p:spPr>
          <a:xfrm>
            <a:off x="1213400" y="1737400"/>
            <a:ext cx="6838800" cy="4648800"/>
          </a:xfrm>
          <a:prstGeom prst="rect">
            <a:avLst/>
          </a:prstGeom>
          <a:noFill/>
          <a:ln>
            <a:noFill/>
          </a:ln>
        </p:spPr>
      </p:pic>
      <p:sp>
        <p:nvSpPr>
          <p:cNvPr id="323" name="Google Shape;323;p43"/>
          <p:cNvSpPr txBox="1"/>
          <p:nvPr/>
        </p:nvSpPr>
        <p:spPr>
          <a:xfrm>
            <a:off x="50" y="6449500"/>
            <a:ext cx="8883000" cy="3693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chemeClr val="dk1"/>
              </a:buClr>
              <a:buFont typeface="Arial"/>
              <a:buNone/>
            </a:pPr>
            <a:r>
              <a:rPr lang="en-US" sz="1000">
                <a:solidFill>
                  <a:schemeClr val="lt1"/>
                </a:solidFill>
                <a:latin typeface="Franklin Gothic"/>
                <a:ea typeface="Franklin Gothic"/>
                <a:cs typeface="Franklin Gothic"/>
                <a:sym typeface="Franklin Gothic"/>
              </a:rPr>
              <a:t>King, Mainous III, Carnemolla, Everett, 2009</a:t>
            </a:r>
            <a:endParaRPr sz="1000">
              <a:solidFill>
                <a:schemeClr val="lt1"/>
              </a:solidFill>
              <a:latin typeface="Franklin Gothic"/>
              <a:ea typeface="Franklin Gothic"/>
              <a:cs typeface="Franklin Gothic"/>
              <a:sym typeface="Franklin Gothic"/>
            </a:endParaRPr>
          </a:p>
          <a:p>
            <a:pPr marL="0" marR="0" lvl="0" indent="0" algn="l" rtl="0">
              <a:spcBef>
                <a:spcPts val="0"/>
              </a:spcBef>
              <a:spcAft>
                <a:spcPts val="0"/>
              </a:spcAft>
              <a:buNone/>
            </a:pPr>
            <a:endParaRPr sz="1000">
              <a:solidFill>
                <a:srgbClr val="FFFFFF"/>
              </a:solidFill>
              <a:latin typeface="Franklin Gothic"/>
              <a:ea typeface="Franklin Gothic"/>
              <a:cs typeface="Franklin Gothic"/>
              <a:sym typeface="Franklin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4"/>
          <p:cNvSpPr txBox="1">
            <a:spLocks noGrp="1"/>
          </p:cNvSpPr>
          <p:nvPr>
            <p:ph type="title"/>
          </p:nvPr>
        </p:nvSpPr>
        <p:spPr>
          <a:xfrm>
            <a:off x="822960" y="286603"/>
            <a:ext cx="7543800" cy="14508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US"/>
              <a:t>Highlights from the 5 Healthy Habits Study</a:t>
            </a:r>
            <a:endParaRPr/>
          </a:p>
        </p:txBody>
      </p:sp>
      <p:sp>
        <p:nvSpPr>
          <p:cNvPr id="330" name="Google Shape;330;p44"/>
          <p:cNvSpPr txBox="1">
            <a:spLocks noGrp="1"/>
          </p:cNvSpPr>
          <p:nvPr>
            <p:ph type="body" idx="1"/>
          </p:nvPr>
        </p:nvSpPr>
        <p:spPr>
          <a:xfrm>
            <a:off x="555510" y="1845734"/>
            <a:ext cx="7543800" cy="4023300"/>
          </a:xfrm>
          <a:prstGeom prst="rect">
            <a:avLst/>
          </a:prstGeom>
        </p:spPr>
        <p:txBody>
          <a:bodyPr spcFirstLastPara="1" wrap="square" lIns="0" tIns="34275" rIns="0" bIns="34275" anchor="t" anchorCtr="0">
            <a:noAutofit/>
          </a:bodyPr>
          <a:lstStyle/>
          <a:p>
            <a:pPr marL="342900" lvl="0" indent="-342900" algn="l" rtl="0">
              <a:lnSpc>
                <a:spcPct val="115000"/>
              </a:lnSpc>
              <a:spcBef>
                <a:spcPts val="0"/>
              </a:spcBef>
              <a:spcAft>
                <a:spcPts val="0"/>
              </a:spcAft>
              <a:buClr>
                <a:schemeClr val="dk2"/>
              </a:buClr>
              <a:buSzPts val="2960"/>
              <a:buFont typeface="Franklin Gothic"/>
              <a:buChar char="•"/>
            </a:pPr>
            <a:r>
              <a:rPr lang="en-US" sz="2960">
                <a:solidFill>
                  <a:schemeClr val="dk1"/>
                </a:solidFill>
                <a:latin typeface="Franklin Gothic"/>
                <a:ea typeface="Franklin Gothic"/>
                <a:cs typeface="Franklin Gothic"/>
                <a:sym typeface="Franklin Gothic"/>
              </a:rPr>
              <a:t>Obesity increased from </a:t>
            </a:r>
            <a:r>
              <a:rPr lang="en-US" sz="2960" b="1">
                <a:solidFill>
                  <a:schemeClr val="accent1"/>
                </a:solidFill>
                <a:latin typeface="Franklin Gothic"/>
                <a:ea typeface="Franklin Gothic"/>
                <a:cs typeface="Franklin Gothic"/>
                <a:sym typeface="Franklin Gothic"/>
              </a:rPr>
              <a:t>28% to 36%</a:t>
            </a:r>
            <a:endParaRPr sz="3200" b="1">
              <a:solidFill>
                <a:schemeClr val="accent1"/>
              </a:solidFill>
              <a:latin typeface="Franklin Gothic"/>
              <a:ea typeface="Franklin Gothic"/>
              <a:cs typeface="Franklin Gothic"/>
              <a:sym typeface="Franklin Gothic"/>
            </a:endParaRPr>
          </a:p>
          <a:p>
            <a:pPr marL="342900" lvl="0" indent="-342900" algn="l" rtl="0">
              <a:lnSpc>
                <a:spcPct val="115000"/>
              </a:lnSpc>
              <a:spcBef>
                <a:spcPts val="592"/>
              </a:spcBef>
              <a:spcAft>
                <a:spcPts val="0"/>
              </a:spcAft>
              <a:buClr>
                <a:schemeClr val="dk2"/>
              </a:buClr>
              <a:buSzPts val="2960"/>
              <a:buFont typeface="Franklin Gothic"/>
              <a:buChar char="•"/>
            </a:pPr>
            <a:r>
              <a:rPr lang="en-US" sz="2960">
                <a:solidFill>
                  <a:schemeClr val="dk1"/>
                </a:solidFill>
                <a:latin typeface="Franklin Gothic"/>
                <a:ea typeface="Franklin Gothic"/>
                <a:cs typeface="Franklin Gothic"/>
                <a:sym typeface="Franklin Gothic"/>
              </a:rPr>
              <a:t>Regular physical activity decreased from 53% to 43%.</a:t>
            </a:r>
            <a:endParaRPr sz="3200">
              <a:solidFill>
                <a:schemeClr val="dk1"/>
              </a:solidFill>
              <a:latin typeface="Franklin Gothic"/>
              <a:ea typeface="Franklin Gothic"/>
              <a:cs typeface="Franklin Gothic"/>
              <a:sym typeface="Franklin Gothic"/>
            </a:endParaRPr>
          </a:p>
          <a:p>
            <a:pPr marL="342900" lvl="0" indent="-342900" algn="l" rtl="0">
              <a:lnSpc>
                <a:spcPct val="115000"/>
              </a:lnSpc>
              <a:spcBef>
                <a:spcPts val="592"/>
              </a:spcBef>
              <a:spcAft>
                <a:spcPts val="0"/>
              </a:spcAft>
              <a:buClr>
                <a:schemeClr val="dk2"/>
              </a:buClr>
              <a:buSzPts val="2960"/>
              <a:buFont typeface="Franklin Gothic"/>
              <a:buChar char="•"/>
            </a:pPr>
            <a:r>
              <a:rPr lang="en-US" sz="2960">
                <a:solidFill>
                  <a:schemeClr val="dk1"/>
                </a:solidFill>
                <a:latin typeface="Franklin Gothic"/>
                <a:ea typeface="Franklin Gothic"/>
                <a:cs typeface="Franklin Gothic"/>
                <a:sym typeface="Franklin Gothic"/>
              </a:rPr>
              <a:t>Eating 5 or more fruits and vegetables a day decreased from 42% to 26%.</a:t>
            </a:r>
            <a:endParaRPr sz="3200">
              <a:solidFill>
                <a:schemeClr val="dk1"/>
              </a:solidFill>
              <a:latin typeface="Franklin Gothic"/>
              <a:ea typeface="Franklin Gothic"/>
              <a:cs typeface="Franklin Gothic"/>
              <a:sym typeface="Franklin Gothic"/>
            </a:endParaRPr>
          </a:p>
          <a:p>
            <a:pPr marL="342900" lvl="0" indent="-342900" algn="l" rtl="0">
              <a:lnSpc>
                <a:spcPct val="115000"/>
              </a:lnSpc>
              <a:spcBef>
                <a:spcPts val="592"/>
              </a:spcBef>
              <a:spcAft>
                <a:spcPts val="0"/>
              </a:spcAft>
              <a:buClr>
                <a:schemeClr val="dk2"/>
              </a:buClr>
              <a:buSzPts val="2960"/>
              <a:buChar char="•"/>
            </a:pPr>
            <a:r>
              <a:rPr lang="en-US" sz="2960">
                <a:solidFill>
                  <a:schemeClr val="dk1"/>
                </a:solidFill>
                <a:latin typeface="Franklin Gothic"/>
                <a:ea typeface="Franklin Gothic"/>
                <a:cs typeface="Franklin Gothic"/>
                <a:sym typeface="Franklin Gothic"/>
              </a:rPr>
              <a:t>Adherence to all 5 healthy habits has gone from </a:t>
            </a:r>
            <a:r>
              <a:rPr lang="en-US" sz="2960" b="1" i="1">
                <a:solidFill>
                  <a:schemeClr val="accent1"/>
                </a:solidFill>
                <a:latin typeface="Franklin Gothic"/>
                <a:ea typeface="Franklin Gothic"/>
                <a:cs typeface="Franklin Gothic"/>
                <a:sym typeface="Franklin Gothic"/>
              </a:rPr>
              <a:t>15.8 % to 8.2%</a:t>
            </a:r>
            <a:r>
              <a:rPr lang="en-US" sz="2960">
                <a:solidFill>
                  <a:schemeClr val="accent1"/>
                </a:solidFill>
                <a:latin typeface="Franklin Gothic"/>
                <a:ea typeface="Franklin Gothic"/>
                <a:cs typeface="Franklin Gothic"/>
                <a:sym typeface="Franklin Gothic"/>
              </a:rPr>
              <a:t>. </a:t>
            </a:r>
            <a:endParaRPr sz="3200">
              <a:solidFill>
                <a:schemeClr val="accent1"/>
              </a:solidFill>
              <a:latin typeface="Franklin Gothic"/>
              <a:ea typeface="Franklin Gothic"/>
              <a:cs typeface="Franklin Gothic"/>
              <a:sym typeface="Franklin Gothic"/>
            </a:endParaRPr>
          </a:p>
          <a:p>
            <a:pPr marL="342900" lvl="0" indent="0" algn="l" rtl="0">
              <a:lnSpc>
                <a:spcPct val="80000"/>
              </a:lnSpc>
              <a:spcBef>
                <a:spcPts val="592"/>
              </a:spcBef>
              <a:spcAft>
                <a:spcPts val="0"/>
              </a:spcAft>
              <a:buNone/>
            </a:pPr>
            <a:endParaRPr>
              <a:latin typeface="Franklin Gothic"/>
              <a:ea typeface="Franklin Gothic"/>
              <a:cs typeface="Franklin Gothic"/>
              <a:sym typeface="Franklin Gothic"/>
            </a:endParaRPr>
          </a:p>
        </p:txBody>
      </p:sp>
      <p:sp>
        <p:nvSpPr>
          <p:cNvPr id="331" name="Google Shape;331;p44"/>
          <p:cNvSpPr txBox="1"/>
          <p:nvPr/>
        </p:nvSpPr>
        <p:spPr>
          <a:xfrm>
            <a:off x="0" y="6424500"/>
            <a:ext cx="8865900" cy="6462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chemeClr val="dk1"/>
              </a:buClr>
              <a:buFont typeface="Arial"/>
              <a:buNone/>
            </a:pPr>
            <a:r>
              <a:rPr lang="en-US" sz="1000">
                <a:solidFill>
                  <a:schemeClr val="lt1"/>
                </a:solidFill>
                <a:latin typeface="Franklin Gothic"/>
                <a:ea typeface="Franklin Gothic"/>
                <a:cs typeface="Franklin Gothic"/>
                <a:sym typeface="Franklin Gothic"/>
              </a:rPr>
              <a:t>King, Mainous III, Carnemolla, Everett, 2009</a:t>
            </a:r>
            <a:endParaRPr sz="1000">
              <a:solidFill>
                <a:schemeClr val="lt1"/>
              </a:solidFill>
              <a:latin typeface="Franklin Gothic"/>
              <a:ea typeface="Franklin Gothic"/>
              <a:cs typeface="Franklin Gothic"/>
              <a:sym typeface="Franklin Gothic"/>
            </a:endParaRPr>
          </a:p>
          <a:p>
            <a:pPr marL="0" lvl="0" indent="0" algn="l" rtl="0">
              <a:spcBef>
                <a:spcPts val="0"/>
              </a:spcBef>
              <a:spcAft>
                <a:spcPts val="0"/>
              </a:spcAft>
              <a:buClr>
                <a:schemeClr val="dk1"/>
              </a:buClr>
              <a:buFont typeface="Arial"/>
              <a:buNone/>
            </a:pPr>
            <a:endParaRPr sz="1000">
              <a:solidFill>
                <a:srgbClr val="FFFFFF"/>
              </a:solidFill>
              <a:latin typeface="Franklin Gothic"/>
              <a:ea typeface="Franklin Gothic"/>
              <a:cs typeface="Franklin Gothic"/>
              <a:sym typeface="Franklin Gothic"/>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5"/>
          <p:cNvSpPr txBox="1">
            <a:spLocks noGrp="1"/>
          </p:cNvSpPr>
          <p:nvPr>
            <p:ph type="title"/>
          </p:nvPr>
        </p:nvSpPr>
        <p:spPr>
          <a:xfrm>
            <a:off x="822960" y="286603"/>
            <a:ext cx="7543800" cy="14508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US"/>
              <a:t>Adult Obesity Prevalence Maps</a:t>
            </a:r>
            <a:endParaRPr/>
          </a:p>
        </p:txBody>
      </p:sp>
      <p:pic>
        <p:nvPicPr>
          <p:cNvPr id="338" name="Google Shape;338;p45"/>
          <p:cNvPicPr preferRelativeResize="0"/>
          <p:nvPr/>
        </p:nvPicPr>
        <p:blipFill>
          <a:blip r:embed="rId3">
            <a:alphaModFix/>
          </a:blip>
          <a:stretch>
            <a:fillRect/>
          </a:stretch>
        </p:blipFill>
        <p:spPr>
          <a:xfrm>
            <a:off x="4723624" y="2653850"/>
            <a:ext cx="4375399" cy="2626650"/>
          </a:xfrm>
          <a:prstGeom prst="rect">
            <a:avLst/>
          </a:prstGeom>
          <a:noFill/>
          <a:ln>
            <a:noFill/>
          </a:ln>
        </p:spPr>
      </p:pic>
      <p:sp>
        <p:nvSpPr>
          <p:cNvPr id="339" name="Google Shape;339;p45"/>
          <p:cNvSpPr txBox="1"/>
          <p:nvPr/>
        </p:nvSpPr>
        <p:spPr>
          <a:xfrm>
            <a:off x="6402975" y="2395250"/>
            <a:ext cx="1016700" cy="25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Franklin Gothic"/>
                <a:ea typeface="Franklin Gothic"/>
                <a:cs typeface="Franklin Gothic"/>
                <a:sym typeface="Franklin Gothic"/>
              </a:rPr>
              <a:t>2018</a:t>
            </a:r>
            <a:endParaRPr sz="1800">
              <a:latin typeface="Franklin Gothic"/>
              <a:ea typeface="Franklin Gothic"/>
              <a:cs typeface="Franklin Gothic"/>
              <a:sym typeface="Franklin Gothic"/>
            </a:endParaRPr>
          </a:p>
        </p:txBody>
      </p:sp>
      <p:pic>
        <p:nvPicPr>
          <p:cNvPr id="340" name="Google Shape;340;p45"/>
          <p:cNvPicPr preferRelativeResize="0"/>
          <p:nvPr/>
        </p:nvPicPr>
        <p:blipFill>
          <a:blip r:embed="rId4">
            <a:alphaModFix/>
          </a:blip>
          <a:stretch>
            <a:fillRect/>
          </a:stretch>
        </p:blipFill>
        <p:spPr>
          <a:xfrm>
            <a:off x="13" y="2653850"/>
            <a:ext cx="4723620" cy="2626650"/>
          </a:xfrm>
          <a:prstGeom prst="rect">
            <a:avLst/>
          </a:prstGeom>
          <a:noFill/>
          <a:ln>
            <a:noFill/>
          </a:ln>
        </p:spPr>
      </p:pic>
      <p:sp>
        <p:nvSpPr>
          <p:cNvPr id="341" name="Google Shape;341;p45"/>
          <p:cNvSpPr txBox="1"/>
          <p:nvPr/>
        </p:nvSpPr>
        <p:spPr>
          <a:xfrm>
            <a:off x="1853463" y="2395250"/>
            <a:ext cx="1016700" cy="25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Franklin Gothic"/>
                <a:ea typeface="Franklin Gothic"/>
                <a:cs typeface="Franklin Gothic"/>
                <a:sym typeface="Franklin Gothic"/>
              </a:rPr>
              <a:t>2011</a:t>
            </a:r>
            <a:endParaRPr sz="1800">
              <a:latin typeface="Franklin Gothic"/>
              <a:ea typeface="Franklin Gothic"/>
              <a:cs typeface="Franklin Gothic"/>
              <a:sym typeface="Franklin Gothic"/>
            </a:endParaRPr>
          </a:p>
        </p:txBody>
      </p:sp>
      <p:sp>
        <p:nvSpPr>
          <p:cNvPr id="342" name="Google Shape;342;p45"/>
          <p:cNvSpPr txBox="1"/>
          <p:nvPr/>
        </p:nvSpPr>
        <p:spPr>
          <a:xfrm>
            <a:off x="0" y="6399475"/>
            <a:ext cx="9099000" cy="620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000">
                <a:solidFill>
                  <a:srgbClr val="FFFFFF"/>
                </a:solidFill>
                <a:latin typeface="Franklin Gothic"/>
                <a:ea typeface="Franklin Gothic"/>
                <a:cs typeface="Franklin Gothic"/>
                <a:sym typeface="Franklin Gothic"/>
              </a:rPr>
              <a:t>Centers for Disease Control and Prevention, 2020</a:t>
            </a:r>
            <a:endParaRPr sz="1000">
              <a:solidFill>
                <a:srgbClr val="FFFFFF"/>
              </a:solidFill>
              <a:latin typeface="Franklin Gothic"/>
              <a:ea typeface="Franklin Gothic"/>
              <a:cs typeface="Franklin Gothic"/>
              <a:sym typeface="Franklin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46"/>
          <p:cNvSpPr txBox="1">
            <a:spLocks noGrp="1"/>
          </p:cNvSpPr>
          <p:nvPr>
            <p:ph type="title"/>
          </p:nvPr>
        </p:nvSpPr>
        <p:spPr>
          <a:xfrm>
            <a:off x="822960" y="286603"/>
            <a:ext cx="7543800" cy="14508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US"/>
              <a:t>Lifestyle Habits and Mortality in Overweight Individuals</a:t>
            </a:r>
            <a:endParaRPr/>
          </a:p>
        </p:txBody>
      </p:sp>
      <p:pic>
        <p:nvPicPr>
          <p:cNvPr id="349" name="Google Shape;349;p46" descr="healthy-habits.jpg"/>
          <p:cNvPicPr preferRelativeResize="0"/>
          <p:nvPr/>
        </p:nvPicPr>
        <p:blipFill rotWithShape="1">
          <a:blip r:embed="rId3">
            <a:alphaModFix/>
          </a:blip>
          <a:srcRect/>
          <a:stretch/>
        </p:blipFill>
        <p:spPr>
          <a:xfrm>
            <a:off x="1736075" y="1826675"/>
            <a:ext cx="5717550" cy="4118000"/>
          </a:xfrm>
          <a:prstGeom prst="rect">
            <a:avLst/>
          </a:prstGeom>
          <a:noFill/>
          <a:ln>
            <a:noFill/>
          </a:ln>
        </p:spPr>
      </p:pic>
      <p:sp>
        <p:nvSpPr>
          <p:cNvPr id="350" name="Google Shape;350;p46"/>
          <p:cNvSpPr txBox="1"/>
          <p:nvPr/>
        </p:nvSpPr>
        <p:spPr>
          <a:xfrm>
            <a:off x="1337700" y="5863350"/>
            <a:ext cx="6468600" cy="584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Eating 5 or more fruits and vegetables daily, exercising regularly (at least 12 times in a month), alcohol in moderation, not smoking</a:t>
            </a:r>
            <a:endParaRPr/>
          </a:p>
        </p:txBody>
      </p:sp>
      <p:sp>
        <p:nvSpPr>
          <p:cNvPr id="351" name="Google Shape;351;p46"/>
          <p:cNvSpPr txBox="1"/>
          <p:nvPr/>
        </p:nvSpPr>
        <p:spPr>
          <a:xfrm>
            <a:off x="100850" y="6448050"/>
            <a:ext cx="8865900" cy="36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rgbClr val="F3F3F3"/>
                </a:solidFill>
                <a:latin typeface="Franklin Gothic"/>
                <a:ea typeface="Franklin Gothic"/>
                <a:cs typeface="Franklin Gothic"/>
                <a:sym typeface="Franklin Gothic"/>
              </a:rPr>
              <a:t>Matheson, King, Everett, 2012</a:t>
            </a:r>
            <a:endParaRPr sz="1000">
              <a:solidFill>
                <a:srgbClr val="F3F3F3"/>
              </a:solidFill>
              <a:latin typeface="Franklin Gothic"/>
              <a:ea typeface="Franklin Gothic"/>
              <a:cs typeface="Franklin Gothic"/>
              <a:sym typeface="Franklin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47"/>
          <p:cNvSpPr txBox="1">
            <a:spLocks noGrp="1"/>
          </p:cNvSpPr>
          <p:nvPr>
            <p:ph type="title"/>
          </p:nvPr>
        </p:nvSpPr>
        <p:spPr>
          <a:xfrm>
            <a:off x="822960" y="286603"/>
            <a:ext cx="7543800" cy="14508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US"/>
              <a:t>Healthy Behavior Impact on Incidence of MI in Men</a:t>
            </a:r>
            <a:endParaRPr/>
          </a:p>
        </p:txBody>
      </p:sp>
      <p:sp>
        <p:nvSpPr>
          <p:cNvPr id="358" name="Google Shape;358;p47"/>
          <p:cNvSpPr txBox="1"/>
          <p:nvPr/>
        </p:nvSpPr>
        <p:spPr>
          <a:xfrm>
            <a:off x="-71950" y="6211800"/>
            <a:ext cx="9333600" cy="6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rgbClr val="FFFFFF"/>
              </a:solidFill>
              <a:latin typeface="Franklin Gothic"/>
              <a:ea typeface="Franklin Gothic"/>
              <a:cs typeface="Franklin Gothic"/>
              <a:sym typeface="Franklin Gothic"/>
            </a:endParaRPr>
          </a:p>
          <a:p>
            <a:pPr marL="0" lvl="0" indent="0" algn="r" rtl="0">
              <a:spcBef>
                <a:spcPts val="0"/>
              </a:spcBef>
              <a:spcAft>
                <a:spcPts val="0"/>
              </a:spcAft>
              <a:buClr>
                <a:schemeClr val="dk1"/>
              </a:buClr>
              <a:buFont typeface="Arial"/>
              <a:buNone/>
            </a:pPr>
            <a:r>
              <a:rPr lang="en-US" sz="1000">
                <a:solidFill>
                  <a:srgbClr val="FFFFFF"/>
                </a:solidFill>
                <a:latin typeface="Franklin Gothic"/>
                <a:ea typeface="Franklin Gothic"/>
                <a:cs typeface="Franklin Gothic"/>
                <a:sym typeface="Franklin Gothic"/>
              </a:rPr>
              <a:t>Akesson, Larsson, Discacciati, Wolk, 2014</a:t>
            </a:r>
            <a:endParaRPr sz="1000">
              <a:solidFill>
                <a:srgbClr val="FFFFFF"/>
              </a:solidFill>
              <a:latin typeface="Franklin Gothic"/>
              <a:ea typeface="Franklin Gothic"/>
              <a:cs typeface="Franklin Gothic"/>
              <a:sym typeface="Franklin Gothic"/>
            </a:endParaRPr>
          </a:p>
        </p:txBody>
      </p:sp>
      <p:pic>
        <p:nvPicPr>
          <p:cNvPr id="359" name="Google Shape;359;p47"/>
          <p:cNvPicPr preferRelativeResize="0"/>
          <p:nvPr/>
        </p:nvPicPr>
        <p:blipFill>
          <a:blip r:embed="rId3">
            <a:alphaModFix/>
          </a:blip>
          <a:stretch>
            <a:fillRect/>
          </a:stretch>
        </p:blipFill>
        <p:spPr>
          <a:xfrm>
            <a:off x="1141891" y="1798775"/>
            <a:ext cx="6475159" cy="45216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48"/>
          <p:cNvSpPr txBox="1">
            <a:spLocks noGrp="1"/>
          </p:cNvSpPr>
          <p:nvPr>
            <p:ph type="title"/>
          </p:nvPr>
        </p:nvSpPr>
        <p:spPr>
          <a:xfrm>
            <a:off x="467999" y="286575"/>
            <a:ext cx="8208000" cy="14508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US"/>
              <a:t>Coronary Artery Disease Risk Factors</a:t>
            </a:r>
            <a:endParaRPr/>
          </a:p>
        </p:txBody>
      </p:sp>
      <p:sp>
        <p:nvSpPr>
          <p:cNvPr id="366" name="Google Shape;366;p48"/>
          <p:cNvSpPr txBox="1">
            <a:spLocks noGrp="1"/>
          </p:cNvSpPr>
          <p:nvPr>
            <p:ph type="body" idx="1"/>
          </p:nvPr>
        </p:nvSpPr>
        <p:spPr>
          <a:xfrm>
            <a:off x="822960" y="1845734"/>
            <a:ext cx="7543800" cy="4023300"/>
          </a:xfrm>
          <a:prstGeom prst="rect">
            <a:avLst/>
          </a:prstGeom>
        </p:spPr>
        <p:txBody>
          <a:bodyPr spcFirstLastPara="1" wrap="square" lIns="0" tIns="34275" rIns="0" bIns="34275" anchor="t" anchorCtr="0">
            <a:noAutofit/>
          </a:bodyPr>
          <a:lstStyle/>
          <a:p>
            <a:pPr marL="342900" lvl="0" indent="-323850" algn="l" rtl="0">
              <a:lnSpc>
                <a:spcPct val="100000"/>
              </a:lnSpc>
              <a:spcBef>
                <a:spcPts val="0"/>
              </a:spcBef>
              <a:spcAft>
                <a:spcPts val="0"/>
              </a:spcAft>
              <a:buClr>
                <a:schemeClr val="accent3"/>
              </a:buClr>
              <a:buSzPts val="2900"/>
              <a:buFont typeface="Franklin Gothic"/>
              <a:buChar char="•"/>
            </a:pPr>
            <a:r>
              <a:rPr lang="en-US" sz="2900">
                <a:solidFill>
                  <a:schemeClr val="dk1"/>
                </a:solidFill>
                <a:latin typeface="Franklin Gothic"/>
                <a:ea typeface="Franklin Gothic"/>
                <a:cs typeface="Franklin Gothic"/>
                <a:sym typeface="Franklin Gothic"/>
              </a:rPr>
              <a:t>High blood cholesterol and triglyceride</a:t>
            </a:r>
            <a:endParaRPr sz="2900">
              <a:solidFill>
                <a:schemeClr val="dk1"/>
              </a:solidFill>
              <a:latin typeface="Franklin Gothic"/>
              <a:ea typeface="Franklin Gothic"/>
              <a:cs typeface="Franklin Gothic"/>
              <a:sym typeface="Franklin Gothic"/>
            </a:endParaRPr>
          </a:p>
          <a:p>
            <a:pPr marL="342900" lvl="0" indent="-323850" algn="l" rtl="0">
              <a:lnSpc>
                <a:spcPct val="100000"/>
              </a:lnSpc>
              <a:spcBef>
                <a:spcPts val="640"/>
              </a:spcBef>
              <a:spcAft>
                <a:spcPts val="0"/>
              </a:spcAft>
              <a:buClr>
                <a:schemeClr val="accent3"/>
              </a:buClr>
              <a:buSzPts val="2900"/>
              <a:buFont typeface="Franklin Gothic"/>
              <a:buChar char="•"/>
            </a:pPr>
            <a:r>
              <a:rPr lang="en-US" sz="2900">
                <a:solidFill>
                  <a:schemeClr val="dk1"/>
                </a:solidFill>
                <a:latin typeface="Franklin Gothic"/>
                <a:ea typeface="Franklin Gothic"/>
                <a:cs typeface="Franklin Gothic"/>
                <a:sym typeface="Franklin Gothic"/>
              </a:rPr>
              <a:t>High blood pressure</a:t>
            </a:r>
            <a:endParaRPr sz="2900">
              <a:solidFill>
                <a:schemeClr val="dk1"/>
              </a:solidFill>
              <a:latin typeface="Franklin Gothic"/>
              <a:ea typeface="Franklin Gothic"/>
              <a:cs typeface="Franklin Gothic"/>
              <a:sym typeface="Franklin Gothic"/>
            </a:endParaRPr>
          </a:p>
          <a:p>
            <a:pPr marL="342900" lvl="0" indent="-323850" algn="l" rtl="0">
              <a:lnSpc>
                <a:spcPct val="100000"/>
              </a:lnSpc>
              <a:spcBef>
                <a:spcPts val="640"/>
              </a:spcBef>
              <a:spcAft>
                <a:spcPts val="0"/>
              </a:spcAft>
              <a:buClr>
                <a:schemeClr val="accent1"/>
              </a:buClr>
              <a:buSzPts val="2900"/>
              <a:buFont typeface="Franklin Gothic"/>
              <a:buChar char="•"/>
            </a:pPr>
            <a:r>
              <a:rPr lang="en-US" sz="2900" b="1">
                <a:solidFill>
                  <a:schemeClr val="accent1"/>
                </a:solidFill>
                <a:latin typeface="Franklin Gothic"/>
                <a:ea typeface="Franklin Gothic"/>
                <a:cs typeface="Franklin Gothic"/>
                <a:sym typeface="Franklin Gothic"/>
              </a:rPr>
              <a:t>Diabetes</a:t>
            </a:r>
            <a:endParaRPr sz="2900">
              <a:solidFill>
                <a:schemeClr val="accent1"/>
              </a:solidFill>
              <a:latin typeface="Franklin Gothic"/>
              <a:ea typeface="Franklin Gothic"/>
              <a:cs typeface="Franklin Gothic"/>
              <a:sym typeface="Franklin Gothic"/>
            </a:endParaRPr>
          </a:p>
          <a:p>
            <a:pPr marL="342900" lvl="0" indent="-323850" algn="l" rtl="0">
              <a:lnSpc>
                <a:spcPct val="100000"/>
              </a:lnSpc>
              <a:spcBef>
                <a:spcPts val="640"/>
              </a:spcBef>
              <a:spcAft>
                <a:spcPts val="0"/>
              </a:spcAft>
              <a:buClr>
                <a:schemeClr val="accent1"/>
              </a:buClr>
              <a:buSzPts val="2900"/>
              <a:buFont typeface="Franklin Gothic"/>
              <a:buChar char="•"/>
            </a:pPr>
            <a:r>
              <a:rPr lang="en-US" sz="2900" b="1">
                <a:solidFill>
                  <a:schemeClr val="accent1"/>
                </a:solidFill>
                <a:latin typeface="Franklin Gothic"/>
                <a:ea typeface="Franklin Gothic"/>
                <a:cs typeface="Franklin Gothic"/>
                <a:sym typeface="Franklin Gothic"/>
              </a:rPr>
              <a:t>Overweight and obesity</a:t>
            </a:r>
            <a:endParaRPr sz="2900" b="1">
              <a:solidFill>
                <a:schemeClr val="accent1"/>
              </a:solidFill>
              <a:latin typeface="Franklin Gothic"/>
              <a:ea typeface="Franklin Gothic"/>
              <a:cs typeface="Franklin Gothic"/>
              <a:sym typeface="Franklin Gothic"/>
            </a:endParaRPr>
          </a:p>
          <a:p>
            <a:pPr marL="342900" lvl="0" indent="-323850" algn="l" rtl="0">
              <a:lnSpc>
                <a:spcPct val="100000"/>
              </a:lnSpc>
              <a:spcBef>
                <a:spcPts val="640"/>
              </a:spcBef>
              <a:spcAft>
                <a:spcPts val="0"/>
              </a:spcAft>
              <a:buClr>
                <a:schemeClr val="accent3"/>
              </a:buClr>
              <a:buSzPts val="2900"/>
              <a:buFont typeface="Franklin Gothic"/>
              <a:buChar char="•"/>
            </a:pPr>
            <a:r>
              <a:rPr lang="en-US" sz="2900">
                <a:solidFill>
                  <a:schemeClr val="dk1"/>
                </a:solidFill>
                <a:latin typeface="Franklin Gothic"/>
                <a:ea typeface="Franklin Gothic"/>
                <a:cs typeface="Franklin Gothic"/>
                <a:sym typeface="Franklin Gothic"/>
              </a:rPr>
              <a:t>Smoking</a:t>
            </a:r>
            <a:endParaRPr sz="2900">
              <a:solidFill>
                <a:schemeClr val="dk1"/>
              </a:solidFill>
              <a:latin typeface="Franklin Gothic"/>
              <a:ea typeface="Franklin Gothic"/>
              <a:cs typeface="Franklin Gothic"/>
              <a:sym typeface="Franklin Gothic"/>
            </a:endParaRPr>
          </a:p>
          <a:p>
            <a:pPr marL="342900" lvl="0" indent="-323850" algn="l" rtl="0">
              <a:lnSpc>
                <a:spcPct val="100000"/>
              </a:lnSpc>
              <a:spcBef>
                <a:spcPts val="640"/>
              </a:spcBef>
              <a:spcAft>
                <a:spcPts val="0"/>
              </a:spcAft>
              <a:buClr>
                <a:schemeClr val="accent3"/>
              </a:buClr>
              <a:buSzPts val="2900"/>
              <a:buFont typeface="Franklin Gothic"/>
              <a:buChar char="•"/>
            </a:pPr>
            <a:r>
              <a:rPr lang="en-US" sz="2900">
                <a:solidFill>
                  <a:schemeClr val="dk1"/>
                </a:solidFill>
                <a:latin typeface="Franklin Gothic"/>
                <a:ea typeface="Franklin Gothic"/>
                <a:cs typeface="Franklin Gothic"/>
                <a:sym typeface="Franklin Gothic"/>
              </a:rPr>
              <a:t>Lack of physical activity</a:t>
            </a:r>
            <a:endParaRPr sz="2900">
              <a:solidFill>
                <a:schemeClr val="dk1"/>
              </a:solidFill>
              <a:latin typeface="Franklin Gothic"/>
              <a:ea typeface="Franklin Gothic"/>
              <a:cs typeface="Franklin Gothic"/>
              <a:sym typeface="Franklin Gothic"/>
            </a:endParaRPr>
          </a:p>
          <a:p>
            <a:pPr marL="342900" lvl="0" indent="-323850" algn="l" rtl="0">
              <a:lnSpc>
                <a:spcPct val="100000"/>
              </a:lnSpc>
              <a:spcBef>
                <a:spcPts val="640"/>
              </a:spcBef>
              <a:spcAft>
                <a:spcPts val="0"/>
              </a:spcAft>
              <a:buClr>
                <a:schemeClr val="accent3"/>
              </a:buClr>
              <a:buSzPts val="2900"/>
              <a:buFont typeface="Franklin Gothic"/>
              <a:buChar char="•"/>
            </a:pPr>
            <a:r>
              <a:rPr lang="en-US" sz="2900">
                <a:solidFill>
                  <a:schemeClr val="dk1"/>
                </a:solidFill>
                <a:latin typeface="Franklin Gothic"/>
                <a:ea typeface="Franklin Gothic"/>
                <a:cs typeface="Franklin Gothic"/>
                <a:sym typeface="Franklin Gothic"/>
              </a:rPr>
              <a:t>Unhealthy diet</a:t>
            </a:r>
            <a:endParaRPr sz="2900">
              <a:solidFill>
                <a:schemeClr val="dk1"/>
              </a:solidFill>
              <a:latin typeface="Franklin Gothic"/>
              <a:ea typeface="Franklin Gothic"/>
              <a:cs typeface="Franklin Gothic"/>
              <a:sym typeface="Franklin Gothic"/>
            </a:endParaRPr>
          </a:p>
          <a:p>
            <a:pPr marL="342900" lvl="0" indent="-323850" algn="l" rtl="0">
              <a:lnSpc>
                <a:spcPct val="100000"/>
              </a:lnSpc>
              <a:spcBef>
                <a:spcPts val="640"/>
              </a:spcBef>
              <a:spcAft>
                <a:spcPts val="0"/>
              </a:spcAft>
              <a:buClr>
                <a:schemeClr val="accent3"/>
              </a:buClr>
              <a:buSzPts val="2900"/>
              <a:buFont typeface="Franklin Gothic"/>
              <a:buChar char="•"/>
            </a:pPr>
            <a:r>
              <a:rPr lang="en-US" sz="2900">
                <a:solidFill>
                  <a:schemeClr val="dk1"/>
                </a:solidFill>
                <a:latin typeface="Franklin Gothic"/>
                <a:ea typeface="Franklin Gothic"/>
                <a:cs typeface="Franklin Gothic"/>
                <a:sym typeface="Franklin Gothic"/>
              </a:rPr>
              <a:t>Stress</a:t>
            </a:r>
            <a:endParaRPr sz="2900">
              <a:solidFill>
                <a:schemeClr val="dk1"/>
              </a:solidFill>
              <a:latin typeface="Franklin Gothic"/>
              <a:ea typeface="Franklin Gothic"/>
              <a:cs typeface="Franklin Gothic"/>
              <a:sym typeface="Franklin Gothic"/>
            </a:endParaRPr>
          </a:p>
          <a:p>
            <a:pPr marL="0" lvl="0" indent="0" algn="l" rtl="0">
              <a:spcBef>
                <a:spcPts val="900"/>
              </a:spcBef>
              <a:spcAft>
                <a:spcPts val="200"/>
              </a:spcAft>
              <a:buNone/>
            </a:pPr>
            <a:endParaRPr sz="1100">
              <a:latin typeface="Franklin Gothic"/>
              <a:ea typeface="Franklin Gothic"/>
              <a:cs typeface="Franklin Gothic"/>
              <a:sym typeface="Franklin Gothic"/>
            </a:endParaRPr>
          </a:p>
        </p:txBody>
      </p:sp>
      <p:sp>
        <p:nvSpPr>
          <p:cNvPr id="367" name="Google Shape;367;p48"/>
          <p:cNvSpPr txBox="1"/>
          <p:nvPr/>
        </p:nvSpPr>
        <p:spPr>
          <a:xfrm>
            <a:off x="7142400" y="6488700"/>
            <a:ext cx="20016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a:solidFill>
                  <a:srgbClr val="FFFFFF"/>
                </a:solidFill>
                <a:latin typeface="Franklin Gothic"/>
                <a:ea typeface="Franklin Gothic"/>
                <a:cs typeface="Franklin Gothic"/>
                <a:sym typeface="Franklin Gothic"/>
              </a:rPr>
              <a:t>Coronary Heart Disease, n.d.</a:t>
            </a:r>
            <a:endParaRPr sz="1000">
              <a:solidFill>
                <a:srgbClr val="FFFFFF"/>
              </a:solidFill>
              <a:latin typeface="Franklin Gothic"/>
              <a:ea typeface="Franklin Gothic"/>
              <a:cs typeface="Franklin Gothic"/>
              <a:sym typeface="Franklin Gothic"/>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49"/>
          <p:cNvSpPr txBox="1">
            <a:spLocks noGrp="1"/>
          </p:cNvSpPr>
          <p:nvPr>
            <p:ph type="title"/>
          </p:nvPr>
        </p:nvSpPr>
        <p:spPr>
          <a:xfrm>
            <a:off x="822960" y="-100397"/>
            <a:ext cx="7543800" cy="14508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US"/>
              <a:t>Prevalence of Diabetes and Obesity by County 2004</a:t>
            </a:r>
            <a:endParaRPr/>
          </a:p>
        </p:txBody>
      </p:sp>
      <p:sp>
        <p:nvSpPr>
          <p:cNvPr id="374" name="Google Shape;374;p49"/>
          <p:cNvSpPr txBox="1">
            <a:spLocks noGrp="1"/>
          </p:cNvSpPr>
          <p:nvPr>
            <p:ph type="body" idx="1"/>
          </p:nvPr>
        </p:nvSpPr>
        <p:spPr>
          <a:xfrm>
            <a:off x="822960" y="1845734"/>
            <a:ext cx="7543800" cy="4023300"/>
          </a:xfrm>
          <a:prstGeom prst="rect">
            <a:avLst/>
          </a:prstGeom>
        </p:spPr>
        <p:txBody>
          <a:bodyPr spcFirstLastPara="1" wrap="square" lIns="0" tIns="34275" rIns="0" bIns="34275" anchor="t" anchorCtr="0">
            <a:noAutofit/>
          </a:bodyPr>
          <a:lstStyle/>
          <a:p>
            <a:pPr marL="0" lvl="0" indent="0" algn="l" rtl="0">
              <a:spcBef>
                <a:spcPts val="900"/>
              </a:spcBef>
              <a:spcAft>
                <a:spcPts val="200"/>
              </a:spcAft>
              <a:buNone/>
            </a:pPr>
            <a:endParaRPr/>
          </a:p>
        </p:txBody>
      </p:sp>
      <p:sp>
        <p:nvSpPr>
          <p:cNvPr id="375" name="Google Shape;375;p49"/>
          <p:cNvSpPr txBox="1"/>
          <p:nvPr/>
        </p:nvSpPr>
        <p:spPr>
          <a:xfrm>
            <a:off x="267800" y="5869025"/>
            <a:ext cx="4401600" cy="59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https://www.cdc.gov/diabetes/data/center/slides.html</a:t>
            </a:r>
            <a:endParaRPr/>
          </a:p>
        </p:txBody>
      </p:sp>
      <p:pic>
        <p:nvPicPr>
          <p:cNvPr id="376" name="Google Shape;376;p49"/>
          <p:cNvPicPr preferRelativeResize="0"/>
          <p:nvPr/>
        </p:nvPicPr>
        <p:blipFill>
          <a:blip r:embed="rId3">
            <a:alphaModFix/>
          </a:blip>
          <a:stretch>
            <a:fillRect/>
          </a:stretch>
        </p:blipFill>
        <p:spPr>
          <a:xfrm>
            <a:off x="0" y="1479323"/>
            <a:ext cx="9143999" cy="4983101"/>
          </a:xfrm>
          <a:prstGeom prst="rect">
            <a:avLst/>
          </a:prstGeom>
          <a:noFill/>
          <a:ln>
            <a:noFill/>
          </a:ln>
        </p:spPr>
      </p:pic>
      <p:sp>
        <p:nvSpPr>
          <p:cNvPr id="377" name="Google Shape;377;p49"/>
          <p:cNvSpPr txBox="1"/>
          <p:nvPr/>
        </p:nvSpPr>
        <p:spPr>
          <a:xfrm>
            <a:off x="4899900" y="6591350"/>
            <a:ext cx="5052300" cy="3693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000">
                <a:solidFill>
                  <a:schemeClr val="lt1"/>
                </a:solidFill>
                <a:latin typeface="Franklin Gothic"/>
                <a:ea typeface="Franklin Gothic"/>
                <a:cs typeface="Franklin Gothic"/>
                <a:sym typeface="Franklin Gothic"/>
              </a:rPr>
              <a:t>Diabetes and Obesity Maps. Centers for Disease Control and Prevention. </a:t>
            </a:r>
            <a:endParaRPr sz="800">
              <a:solidFill>
                <a:schemeClr val="lt1"/>
              </a:solidFill>
              <a:latin typeface="Franklin Gothic"/>
              <a:ea typeface="Franklin Gothic"/>
              <a:cs typeface="Franklin Gothic"/>
              <a:sym typeface="Franklin 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50"/>
          <p:cNvSpPr txBox="1">
            <a:spLocks noGrp="1"/>
          </p:cNvSpPr>
          <p:nvPr>
            <p:ph type="title"/>
          </p:nvPr>
        </p:nvSpPr>
        <p:spPr>
          <a:xfrm>
            <a:off x="822960" y="3"/>
            <a:ext cx="7543800" cy="14508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Clr>
                <a:schemeClr val="dk1"/>
              </a:buClr>
              <a:buSzPts val="1100"/>
              <a:buFont typeface="Arial"/>
              <a:buNone/>
            </a:pPr>
            <a:r>
              <a:rPr lang="en-US"/>
              <a:t>Prevalence of Diabetes and Obesity by County 2016</a:t>
            </a:r>
            <a:endParaRPr/>
          </a:p>
        </p:txBody>
      </p:sp>
      <p:sp>
        <p:nvSpPr>
          <p:cNvPr id="384" name="Google Shape;384;p50"/>
          <p:cNvSpPr txBox="1">
            <a:spLocks noGrp="1"/>
          </p:cNvSpPr>
          <p:nvPr>
            <p:ph type="body" idx="1"/>
          </p:nvPr>
        </p:nvSpPr>
        <p:spPr>
          <a:xfrm>
            <a:off x="822960" y="1845734"/>
            <a:ext cx="7543800" cy="4023300"/>
          </a:xfrm>
          <a:prstGeom prst="rect">
            <a:avLst/>
          </a:prstGeom>
        </p:spPr>
        <p:txBody>
          <a:bodyPr spcFirstLastPara="1" wrap="square" lIns="0" tIns="34275" rIns="0" bIns="34275" anchor="t" anchorCtr="0">
            <a:noAutofit/>
          </a:bodyPr>
          <a:lstStyle/>
          <a:p>
            <a:pPr marL="0" lvl="0" indent="0" algn="l" rtl="0">
              <a:spcBef>
                <a:spcPts val="900"/>
              </a:spcBef>
              <a:spcAft>
                <a:spcPts val="200"/>
              </a:spcAft>
              <a:buNone/>
            </a:pPr>
            <a:endParaRPr/>
          </a:p>
        </p:txBody>
      </p:sp>
      <p:pic>
        <p:nvPicPr>
          <p:cNvPr id="385" name="Google Shape;385;p50"/>
          <p:cNvPicPr preferRelativeResize="0"/>
          <p:nvPr/>
        </p:nvPicPr>
        <p:blipFill>
          <a:blip r:embed="rId3">
            <a:alphaModFix/>
          </a:blip>
          <a:stretch>
            <a:fillRect/>
          </a:stretch>
        </p:blipFill>
        <p:spPr>
          <a:xfrm>
            <a:off x="0" y="1450800"/>
            <a:ext cx="9144000" cy="4964752"/>
          </a:xfrm>
          <a:prstGeom prst="rect">
            <a:avLst/>
          </a:prstGeom>
          <a:noFill/>
          <a:ln>
            <a:noFill/>
          </a:ln>
        </p:spPr>
      </p:pic>
      <p:sp>
        <p:nvSpPr>
          <p:cNvPr id="386" name="Google Shape;386;p50"/>
          <p:cNvSpPr txBox="1"/>
          <p:nvPr/>
        </p:nvSpPr>
        <p:spPr>
          <a:xfrm>
            <a:off x="4860175" y="6588425"/>
            <a:ext cx="5052300" cy="3693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US" sz="1000">
                <a:solidFill>
                  <a:schemeClr val="lt1"/>
                </a:solidFill>
                <a:latin typeface="Franklin Gothic"/>
                <a:ea typeface="Franklin Gothic"/>
                <a:cs typeface="Franklin Gothic"/>
                <a:sym typeface="Franklin Gothic"/>
              </a:rPr>
              <a:t>Diabetes and Obesity Maps. Centers for Disease Control and Prevention. </a:t>
            </a:r>
            <a:endParaRPr sz="800">
              <a:solidFill>
                <a:schemeClr val="lt1"/>
              </a:solidFill>
              <a:latin typeface="Franklin Gothic"/>
              <a:ea typeface="Franklin Gothic"/>
              <a:cs typeface="Franklin Gothic"/>
              <a:sym typeface="Franklin Gothic"/>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51"/>
          <p:cNvSpPr txBox="1">
            <a:spLocks noGrp="1"/>
          </p:cNvSpPr>
          <p:nvPr>
            <p:ph type="title"/>
          </p:nvPr>
        </p:nvSpPr>
        <p:spPr>
          <a:xfrm>
            <a:off x="822960" y="286603"/>
            <a:ext cx="7543800" cy="14508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US"/>
              <a:t>Diabetes Prevention Program</a:t>
            </a:r>
            <a:endParaRPr/>
          </a:p>
        </p:txBody>
      </p:sp>
      <p:sp>
        <p:nvSpPr>
          <p:cNvPr id="393" name="Google Shape;393;p51"/>
          <p:cNvSpPr txBox="1">
            <a:spLocks noGrp="1"/>
          </p:cNvSpPr>
          <p:nvPr>
            <p:ph type="body" idx="1"/>
          </p:nvPr>
        </p:nvSpPr>
        <p:spPr>
          <a:xfrm>
            <a:off x="822960" y="1845734"/>
            <a:ext cx="7543800" cy="4023300"/>
          </a:xfrm>
          <a:prstGeom prst="rect">
            <a:avLst/>
          </a:prstGeom>
        </p:spPr>
        <p:txBody>
          <a:bodyPr spcFirstLastPara="1" wrap="square" lIns="0" tIns="34275" rIns="0" bIns="34275" anchor="t" anchorCtr="0">
            <a:noAutofit/>
          </a:bodyPr>
          <a:lstStyle/>
          <a:p>
            <a:pPr marL="342900" lvl="0" indent="-330200" algn="l" rtl="0">
              <a:lnSpc>
                <a:spcPct val="100000"/>
              </a:lnSpc>
              <a:spcBef>
                <a:spcPts val="0"/>
              </a:spcBef>
              <a:spcAft>
                <a:spcPts val="0"/>
              </a:spcAft>
              <a:buClr>
                <a:schemeClr val="dk2"/>
              </a:buClr>
              <a:buSzPts val="3000"/>
              <a:buChar char="•"/>
            </a:pPr>
            <a:r>
              <a:rPr lang="en-US" sz="3000">
                <a:solidFill>
                  <a:schemeClr val="dk1"/>
                </a:solidFill>
                <a:latin typeface="Calibri"/>
                <a:ea typeface="Calibri"/>
                <a:cs typeface="Calibri"/>
                <a:sym typeface="Calibri"/>
              </a:rPr>
              <a:t>Landmark Study funded by NIH, published in 2002 in the New England Journal of Medicine</a:t>
            </a:r>
            <a:endParaRPr sz="3000">
              <a:solidFill>
                <a:schemeClr val="dk1"/>
              </a:solidFill>
              <a:latin typeface="Calibri"/>
              <a:ea typeface="Calibri"/>
              <a:cs typeface="Calibri"/>
              <a:sym typeface="Calibri"/>
            </a:endParaRPr>
          </a:p>
          <a:p>
            <a:pPr marL="342900" lvl="0" indent="-330200" algn="l" rtl="0">
              <a:lnSpc>
                <a:spcPct val="100000"/>
              </a:lnSpc>
              <a:spcBef>
                <a:spcPts val="640"/>
              </a:spcBef>
              <a:spcAft>
                <a:spcPts val="0"/>
              </a:spcAft>
              <a:buClr>
                <a:schemeClr val="dk2"/>
              </a:buClr>
              <a:buSzPts val="3000"/>
              <a:buChar char="•"/>
            </a:pPr>
            <a:r>
              <a:rPr lang="en-US" sz="3000">
                <a:solidFill>
                  <a:schemeClr val="dk1"/>
                </a:solidFill>
                <a:latin typeface="Calibri"/>
                <a:ea typeface="Calibri"/>
                <a:cs typeface="Calibri"/>
                <a:sym typeface="Calibri"/>
              </a:rPr>
              <a:t>Reduction in the Incidence of Type 2 Diabetes with Lifestyle Intervention or Metformin</a:t>
            </a:r>
            <a:endParaRPr sz="3000">
              <a:solidFill>
                <a:schemeClr val="dk1"/>
              </a:solidFill>
              <a:latin typeface="Calibri"/>
              <a:ea typeface="Calibri"/>
              <a:cs typeface="Calibri"/>
              <a:sym typeface="Calibri"/>
            </a:endParaRPr>
          </a:p>
          <a:p>
            <a:pPr marL="342900" lvl="0" indent="-330200" algn="l" rtl="0">
              <a:lnSpc>
                <a:spcPct val="100000"/>
              </a:lnSpc>
              <a:spcBef>
                <a:spcPts val="640"/>
              </a:spcBef>
              <a:spcAft>
                <a:spcPts val="0"/>
              </a:spcAft>
              <a:buClr>
                <a:schemeClr val="dk2"/>
              </a:buClr>
              <a:buSzPts val="3000"/>
              <a:buChar char="•"/>
            </a:pPr>
            <a:r>
              <a:rPr lang="en-US" sz="3000">
                <a:solidFill>
                  <a:schemeClr val="dk1"/>
                </a:solidFill>
                <a:latin typeface="Calibri"/>
                <a:ea typeface="Calibri"/>
                <a:cs typeface="Calibri"/>
                <a:sym typeface="Calibri"/>
              </a:rPr>
              <a:t>3234 non diabetic patients with elevated fasting and post-load plasma glucose levels</a:t>
            </a:r>
            <a:endParaRPr sz="3000">
              <a:solidFill>
                <a:schemeClr val="dk1"/>
              </a:solidFill>
              <a:latin typeface="Calibri"/>
              <a:ea typeface="Calibri"/>
              <a:cs typeface="Calibri"/>
              <a:sym typeface="Calibri"/>
            </a:endParaRPr>
          </a:p>
          <a:p>
            <a:pPr marL="342900" lvl="0" indent="-330200" algn="l" rtl="0">
              <a:lnSpc>
                <a:spcPct val="100000"/>
              </a:lnSpc>
              <a:spcBef>
                <a:spcPts val="640"/>
              </a:spcBef>
              <a:spcAft>
                <a:spcPts val="0"/>
              </a:spcAft>
              <a:buClr>
                <a:schemeClr val="dk2"/>
              </a:buClr>
              <a:buSzPts val="3000"/>
              <a:buChar char="•"/>
            </a:pPr>
            <a:r>
              <a:rPr lang="en-US" sz="3000">
                <a:solidFill>
                  <a:schemeClr val="dk1"/>
                </a:solidFill>
                <a:latin typeface="Calibri"/>
                <a:ea typeface="Calibri"/>
                <a:cs typeface="Calibri"/>
                <a:sym typeface="Calibri"/>
              </a:rPr>
              <a:t>Randomly assigned to placebo, Metformin, or lifestyle intervention</a:t>
            </a:r>
            <a:endParaRPr sz="2800">
              <a:latin typeface="Franklin Gothic"/>
              <a:ea typeface="Franklin Gothic"/>
              <a:cs typeface="Franklin Gothic"/>
              <a:sym typeface="Franklin Gothic"/>
            </a:endParaRPr>
          </a:p>
        </p:txBody>
      </p:sp>
      <p:sp>
        <p:nvSpPr>
          <p:cNvPr id="394" name="Google Shape;394;p51"/>
          <p:cNvSpPr txBox="1"/>
          <p:nvPr/>
        </p:nvSpPr>
        <p:spPr>
          <a:xfrm>
            <a:off x="256725" y="6468450"/>
            <a:ext cx="8682600" cy="2508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None/>
            </a:pPr>
            <a:r>
              <a:rPr lang="en-US" sz="1000">
                <a:solidFill>
                  <a:srgbClr val="FFFFFF"/>
                </a:solidFill>
                <a:latin typeface="Franklin Gothic"/>
                <a:ea typeface="Franklin Gothic"/>
                <a:cs typeface="Franklin Gothic"/>
                <a:sym typeface="Franklin Gothic"/>
              </a:rPr>
              <a:t>           Diabetes Prevention Program Research Group, 2002</a:t>
            </a:r>
            <a:endParaRPr sz="1000">
              <a:solidFill>
                <a:srgbClr val="FFFFFF"/>
              </a:solidFill>
              <a:latin typeface="Franklin Gothic"/>
              <a:ea typeface="Franklin Gothic"/>
              <a:cs typeface="Franklin Gothic"/>
              <a:sym typeface="Franklin Gothic"/>
            </a:endParaRPr>
          </a:p>
        </p:txBody>
      </p:sp>
      <p:sp>
        <p:nvSpPr>
          <p:cNvPr id="395" name="Google Shape;395;p51"/>
          <p:cNvSpPr txBox="1"/>
          <p:nvPr/>
        </p:nvSpPr>
        <p:spPr>
          <a:xfrm>
            <a:off x="0" y="0"/>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6"/>
          <p:cNvSpPr txBox="1">
            <a:spLocks noGrp="1"/>
          </p:cNvSpPr>
          <p:nvPr>
            <p:ph type="title"/>
          </p:nvPr>
        </p:nvSpPr>
        <p:spPr>
          <a:xfrm>
            <a:off x="822960" y="286603"/>
            <a:ext cx="7543800" cy="1450800"/>
          </a:xfrm>
          <a:prstGeom prst="rect">
            <a:avLst/>
          </a:prstGeom>
        </p:spPr>
        <p:txBody>
          <a:bodyPr spcFirstLastPara="1" wrap="square" lIns="68575" tIns="34275" rIns="68575" bIns="34275" anchor="b" anchorCtr="0">
            <a:noAutofit/>
          </a:bodyPr>
          <a:lstStyle/>
          <a:p>
            <a:pPr marL="0" lvl="0" indent="0" algn="ctr" rtl="0">
              <a:spcBef>
                <a:spcPts val="0"/>
              </a:spcBef>
              <a:spcAft>
                <a:spcPts val="0"/>
              </a:spcAft>
              <a:buNone/>
            </a:pPr>
            <a:r>
              <a:rPr lang="en-US"/>
              <a:t>What is Lifestyle Medicine? </a:t>
            </a:r>
            <a:endParaRPr/>
          </a:p>
        </p:txBody>
      </p:sp>
      <p:sp>
        <p:nvSpPr>
          <p:cNvPr id="177" name="Google Shape;177;p26"/>
          <p:cNvSpPr txBox="1">
            <a:spLocks noGrp="1"/>
          </p:cNvSpPr>
          <p:nvPr>
            <p:ph type="body" idx="1"/>
          </p:nvPr>
        </p:nvSpPr>
        <p:spPr>
          <a:xfrm>
            <a:off x="822960" y="1845734"/>
            <a:ext cx="7543800" cy="4023300"/>
          </a:xfrm>
          <a:prstGeom prst="rect">
            <a:avLst/>
          </a:prstGeom>
        </p:spPr>
        <p:txBody>
          <a:bodyPr spcFirstLastPara="1" wrap="square" lIns="0" tIns="34275" rIns="0" bIns="34275" anchor="t" anchorCtr="0">
            <a:noAutofit/>
          </a:bodyPr>
          <a:lstStyle/>
          <a:p>
            <a:pPr marL="0" lvl="0" indent="0" algn="ctr" rtl="0">
              <a:lnSpc>
                <a:spcPct val="100000"/>
              </a:lnSpc>
              <a:spcBef>
                <a:spcPts val="0"/>
              </a:spcBef>
              <a:spcAft>
                <a:spcPts val="0"/>
              </a:spcAft>
              <a:buNone/>
            </a:pPr>
            <a:endParaRPr sz="3600">
              <a:solidFill>
                <a:schemeClr val="dk1"/>
              </a:solidFill>
              <a:latin typeface="Franklin Gothic"/>
              <a:ea typeface="Franklin Gothic"/>
              <a:cs typeface="Franklin Gothic"/>
              <a:sym typeface="Franklin Gothic"/>
            </a:endParaRPr>
          </a:p>
          <a:p>
            <a:pPr marL="0" lvl="0" indent="0" algn="ctr" rtl="0">
              <a:lnSpc>
                <a:spcPct val="100000"/>
              </a:lnSpc>
              <a:spcBef>
                <a:spcPts val="0"/>
              </a:spcBef>
              <a:spcAft>
                <a:spcPts val="0"/>
              </a:spcAft>
              <a:buClr>
                <a:schemeClr val="dk1"/>
              </a:buClr>
              <a:buSzPts val="3600"/>
              <a:buFont typeface="Arial"/>
              <a:buNone/>
            </a:pPr>
            <a:r>
              <a:rPr lang="en-US" sz="3600">
                <a:solidFill>
                  <a:schemeClr val="dk1"/>
                </a:solidFill>
                <a:latin typeface="Franklin Gothic"/>
                <a:ea typeface="Franklin Gothic"/>
                <a:cs typeface="Franklin Gothic"/>
                <a:sym typeface="Franklin Gothic"/>
              </a:rPr>
              <a:t>“The evidence-based practice of helping individuals and families adopt and sustain healthy behaviors that affect health and quality of life.”</a:t>
            </a:r>
            <a:endParaRPr>
              <a:latin typeface="Franklin Gothic"/>
              <a:ea typeface="Franklin Gothic"/>
              <a:cs typeface="Franklin Gothic"/>
              <a:sym typeface="Franklin Gothic"/>
            </a:endParaRPr>
          </a:p>
        </p:txBody>
      </p:sp>
      <p:sp>
        <p:nvSpPr>
          <p:cNvPr id="178" name="Google Shape;178;p26"/>
          <p:cNvSpPr txBox="1"/>
          <p:nvPr/>
        </p:nvSpPr>
        <p:spPr>
          <a:xfrm>
            <a:off x="6309900" y="6462925"/>
            <a:ext cx="2834100" cy="302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a:solidFill>
                  <a:schemeClr val="lt1"/>
                </a:solidFill>
                <a:latin typeface="Franklin Gothic"/>
                <a:ea typeface="Franklin Gothic"/>
                <a:cs typeface="Franklin Gothic"/>
                <a:sym typeface="Franklin Gothic"/>
              </a:rPr>
              <a:t>American College of Lifestyle Medicine, 2020 </a:t>
            </a:r>
            <a:endParaRPr sz="1000">
              <a:solidFill>
                <a:srgbClr val="FFFFFF"/>
              </a:solidFill>
              <a:latin typeface="Franklin Gothic"/>
              <a:ea typeface="Franklin Gothic"/>
              <a:cs typeface="Franklin Gothic"/>
              <a:sym typeface="Franklin Gothic"/>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2"/>
          <p:cNvSpPr txBox="1">
            <a:spLocks noGrp="1"/>
          </p:cNvSpPr>
          <p:nvPr>
            <p:ph type="title"/>
          </p:nvPr>
        </p:nvSpPr>
        <p:spPr>
          <a:xfrm>
            <a:off x="822960" y="286603"/>
            <a:ext cx="7543800" cy="14508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US"/>
              <a:t>Lifestyle Intervention Details</a:t>
            </a:r>
            <a:endParaRPr/>
          </a:p>
        </p:txBody>
      </p:sp>
      <p:sp>
        <p:nvSpPr>
          <p:cNvPr id="402" name="Google Shape;402;p52"/>
          <p:cNvSpPr txBox="1">
            <a:spLocks noGrp="1"/>
          </p:cNvSpPr>
          <p:nvPr>
            <p:ph type="body" idx="1"/>
          </p:nvPr>
        </p:nvSpPr>
        <p:spPr>
          <a:xfrm>
            <a:off x="668160" y="1845734"/>
            <a:ext cx="7543800" cy="4023300"/>
          </a:xfrm>
          <a:prstGeom prst="rect">
            <a:avLst/>
          </a:prstGeom>
        </p:spPr>
        <p:txBody>
          <a:bodyPr spcFirstLastPara="1" wrap="square" lIns="0" tIns="34275" rIns="0" bIns="34275" anchor="t" anchorCtr="0">
            <a:noAutofit/>
          </a:bodyPr>
          <a:lstStyle/>
          <a:p>
            <a:pPr marL="342900" lvl="0" indent="-330200" algn="l" rtl="0">
              <a:spcBef>
                <a:spcPts val="0"/>
              </a:spcBef>
              <a:spcAft>
                <a:spcPts val="0"/>
              </a:spcAft>
              <a:buClr>
                <a:schemeClr val="dk2"/>
              </a:buClr>
              <a:buSzPts val="2760"/>
              <a:buChar char="•"/>
            </a:pPr>
            <a:r>
              <a:rPr lang="en-US" sz="2760">
                <a:solidFill>
                  <a:schemeClr val="dk1"/>
                </a:solidFill>
                <a:latin typeface="Calibri"/>
                <a:ea typeface="Calibri"/>
                <a:cs typeface="Calibri"/>
                <a:sym typeface="Calibri"/>
              </a:rPr>
              <a:t>Lose 7% of initial body weight</a:t>
            </a:r>
            <a:endParaRPr sz="3000">
              <a:solidFill>
                <a:schemeClr val="dk1"/>
              </a:solidFill>
              <a:latin typeface="Calibri"/>
              <a:ea typeface="Calibri"/>
              <a:cs typeface="Calibri"/>
              <a:sym typeface="Calibri"/>
            </a:endParaRPr>
          </a:p>
          <a:p>
            <a:pPr marL="742950" lvl="1" indent="-273050" algn="l" rtl="0">
              <a:spcBef>
                <a:spcPts val="518"/>
              </a:spcBef>
              <a:spcAft>
                <a:spcPts val="0"/>
              </a:spcAft>
              <a:buClr>
                <a:schemeClr val="dk1"/>
              </a:buClr>
              <a:buSzPts val="2390"/>
              <a:buChar char="–"/>
            </a:pPr>
            <a:r>
              <a:rPr lang="en-US" sz="2390">
                <a:solidFill>
                  <a:schemeClr val="dk1"/>
                </a:solidFill>
                <a:latin typeface="Calibri"/>
                <a:ea typeface="Calibri"/>
                <a:cs typeface="Calibri"/>
                <a:sym typeface="Calibri"/>
              </a:rPr>
              <a:t>Low calorie, low fat diet</a:t>
            </a:r>
            <a:endParaRPr sz="2600">
              <a:solidFill>
                <a:schemeClr val="dk1"/>
              </a:solidFill>
              <a:latin typeface="Calibri"/>
              <a:ea typeface="Calibri"/>
              <a:cs typeface="Calibri"/>
              <a:sym typeface="Calibri"/>
            </a:endParaRPr>
          </a:p>
          <a:p>
            <a:pPr marL="342900" lvl="0" indent="-330200" algn="l" rtl="0">
              <a:spcBef>
                <a:spcPts val="592"/>
              </a:spcBef>
              <a:spcAft>
                <a:spcPts val="0"/>
              </a:spcAft>
              <a:buClr>
                <a:schemeClr val="dk2"/>
              </a:buClr>
              <a:buSzPts val="2760"/>
              <a:buChar char="•"/>
            </a:pPr>
            <a:r>
              <a:rPr lang="en-US" sz="2760">
                <a:solidFill>
                  <a:schemeClr val="dk1"/>
                </a:solidFill>
                <a:latin typeface="Calibri"/>
                <a:ea typeface="Calibri"/>
                <a:cs typeface="Calibri"/>
                <a:sym typeface="Calibri"/>
              </a:rPr>
              <a:t>150 minutes of moderate intensity physical activity per week</a:t>
            </a:r>
            <a:endParaRPr sz="3000">
              <a:solidFill>
                <a:schemeClr val="dk1"/>
              </a:solidFill>
              <a:latin typeface="Calibri"/>
              <a:ea typeface="Calibri"/>
              <a:cs typeface="Calibri"/>
              <a:sym typeface="Calibri"/>
            </a:endParaRPr>
          </a:p>
          <a:p>
            <a:pPr marL="342900" lvl="0" indent="-330200" algn="l" rtl="0">
              <a:spcBef>
                <a:spcPts val="592"/>
              </a:spcBef>
              <a:spcAft>
                <a:spcPts val="0"/>
              </a:spcAft>
              <a:buClr>
                <a:schemeClr val="dk2"/>
              </a:buClr>
              <a:buSzPts val="2760"/>
              <a:buChar char="•"/>
            </a:pPr>
            <a:r>
              <a:rPr lang="en-US" sz="2760">
                <a:solidFill>
                  <a:schemeClr val="dk1"/>
                </a:solidFill>
                <a:latin typeface="Calibri"/>
                <a:ea typeface="Calibri"/>
                <a:cs typeface="Calibri"/>
                <a:sym typeface="Calibri"/>
              </a:rPr>
              <a:t>16 lesson curriculum covering diet, exercise, and behavior modification</a:t>
            </a:r>
            <a:endParaRPr sz="3000">
              <a:solidFill>
                <a:schemeClr val="dk1"/>
              </a:solidFill>
              <a:latin typeface="Calibri"/>
              <a:ea typeface="Calibri"/>
              <a:cs typeface="Calibri"/>
              <a:sym typeface="Calibri"/>
            </a:endParaRPr>
          </a:p>
          <a:p>
            <a:pPr marL="742950" lvl="1" indent="-273050" algn="l" rtl="0">
              <a:spcBef>
                <a:spcPts val="518"/>
              </a:spcBef>
              <a:spcAft>
                <a:spcPts val="0"/>
              </a:spcAft>
              <a:buClr>
                <a:schemeClr val="dk1"/>
              </a:buClr>
              <a:buSzPts val="2390"/>
              <a:buChar char="–"/>
            </a:pPr>
            <a:r>
              <a:rPr lang="en-US" sz="2390">
                <a:solidFill>
                  <a:schemeClr val="dk1"/>
                </a:solidFill>
                <a:latin typeface="Calibri"/>
                <a:ea typeface="Calibri"/>
                <a:cs typeface="Calibri"/>
                <a:sym typeface="Calibri"/>
              </a:rPr>
              <a:t>Taught by case managers</a:t>
            </a:r>
            <a:endParaRPr sz="2600">
              <a:solidFill>
                <a:schemeClr val="dk1"/>
              </a:solidFill>
              <a:latin typeface="Calibri"/>
              <a:ea typeface="Calibri"/>
              <a:cs typeface="Calibri"/>
              <a:sym typeface="Calibri"/>
            </a:endParaRPr>
          </a:p>
          <a:p>
            <a:pPr marL="742950" lvl="1" indent="-273050" algn="l" rtl="0">
              <a:spcBef>
                <a:spcPts val="518"/>
              </a:spcBef>
              <a:spcAft>
                <a:spcPts val="0"/>
              </a:spcAft>
              <a:buClr>
                <a:schemeClr val="dk1"/>
              </a:buClr>
              <a:buSzPts val="2390"/>
              <a:buChar char="–"/>
            </a:pPr>
            <a:r>
              <a:rPr lang="en-US" sz="2390">
                <a:solidFill>
                  <a:schemeClr val="dk1"/>
                </a:solidFill>
                <a:latin typeface="Calibri"/>
                <a:ea typeface="Calibri"/>
                <a:cs typeface="Calibri"/>
                <a:sym typeface="Calibri"/>
              </a:rPr>
              <a:t>Flexible</a:t>
            </a:r>
            <a:endParaRPr sz="2600">
              <a:solidFill>
                <a:schemeClr val="dk1"/>
              </a:solidFill>
              <a:latin typeface="Calibri"/>
              <a:ea typeface="Calibri"/>
              <a:cs typeface="Calibri"/>
              <a:sym typeface="Calibri"/>
            </a:endParaRPr>
          </a:p>
          <a:p>
            <a:pPr marL="742950" lvl="1" indent="-273050" algn="l" rtl="0">
              <a:spcBef>
                <a:spcPts val="518"/>
              </a:spcBef>
              <a:spcAft>
                <a:spcPts val="0"/>
              </a:spcAft>
              <a:buClr>
                <a:schemeClr val="dk1"/>
              </a:buClr>
              <a:buSzPts val="2390"/>
              <a:buChar char="–"/>
            </a:pPr>
            <a:r>
              <a:rPr lang="en-US" sz="2390">
                <a:solidFill>
                  <a:schemeClr val="dk1"/>
                </a:solidFill>
                <a:latin typeface="Calibri"/>
                <a:ea typeface="Calibri"/>
                <a:cs typeface="Calibri"/>
                <a:sym typeface="Calibri"/>
              </a:rPr>
              <a:t>Individualized</a:t>
            </a:r>
            <a:endParaRPr sz="2600">
              <a:solidFill>
                <a:schemeClr val="dk1"/>
              </a:solidFill>
              <a:latin typeface="Calibri"/>
              <a:ea typeface="Calibri"/>
              <a:cs typeface="Calibri"/>
              <a:sym typeface="Calibri"/>
            </a:endParaRPr>
          </a:p>
          <a:p>
            <a:pPr marL="742950" lvl="1" indent="-273050" algn="l" rtl="0">
              <a:spcBef>
                <a:spcPts val="518"/>
              </a:spcBef>
              <a:spcAft>
                <a:spcPts val="0"/>
              </a:spcAft>
              <a:buClr>
                <a:schemeClr val="dk1"/>
              </a:buClr>
              <a:buSzPts val="2390"/>
              <a:buChar char="–"/>
            </a:pPr>
            <a:r>
              <a:rPr lang="en-US" sz="2390">
                <a:solidFill>
                  <a:schemeClr val="dk1"/>
                </a:solidFill>
                <a:latin typeface="Calibri"/>
                <a:ea typeface="Calibri"/>
                <a:cs typeface="Calibri"/>
                <a:sym typeface="Calibri"/>
              </a:rPr>
              <a:t>Subsequent- individual (monthly) and group sessions</a:t>
            </a:r>
            <a:endParaRPr sz="1200"/>
          </a:p>
        </p:txBody>
      </p:sp>
      <p:sp>
        <p:nvSpPr>
          <p:cNvPr id="403" name="Google Shape;403;p52"/>
          <p:cNvSpPr txBox="1"/>
          <p:nvPr/>
        </p:nvSpPr>
        <p:spPr>
          <a:xfrm>
            <a:off x="211575" y="6459300"/>
            <a:ext cx="8647500" cy="2508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chemeClr val="dk1"/>
              </a:buClr>
              <a:buFont typeface="Arial"/>
              <a:buNone/>
            </a:pPr>
            <a:r>
              <a:rPr lang="en-US" sz="1000">
                <a:solidFill>
                  <a:schemeClr val="lt1"/>
                </a:solidFill>
                <a:latin typeface="Franklin Gothic"/>
                <a:ea typeface="Franklin Gothic"/>
                <a:cs typeface="Franklin Gothic"/>
                <a:sym typeface="Franklin Gothic"/>
              </a:rPr>
              <a:t>           Diabetes Prevention Program Research Group, 2002</a:t>
            </a:r>
            <a:endParaRPr sz="1000">
              <a:solidFill>
                <a:schemeClr val="lt1"/>
              </a:solidFill>
              <a:latin typeface="Franklin Gothic"/>
              <a:ea typeface="Franklin Gothic"/>
              <a:cs typeface="Franklin Gothic"/>
              <a:sym typeface="Franklin Gothic"/>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53"/>
          <p:cNvSpPr txBox="1">
            <a:spLocks noGrp="1"/>
          </p:cNvSpPr>
          <p:nvPr>
            <p:ph type="title"/>
          </p:nvPr>
        </p:nvSpPr>
        <p:spPr>
          <a:xfrm>
            <a:off x="800100" y="217950"/>
            <a:ext cx="7781700" cy="14508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US"/>
              <a:t>Lifestyle Counseling: Does It Work? Diabetes Prevention Program</a:t>
            </a:r>
            <a:endParaRPr/>
          </a:p>
        </p:txBody>
      </p:sp>
      <p:pic>
        <p:nvPicPr>
          <p:cNvPr id="410" name="Google Shape;410;p53"/>
          <p:cNvPicPr preferRelativeResize="0"/>
          <p:nvPr/>
        </p:nvPicPr>
        <p:blipFill rotWithShape="1">
          <a:blip r:embed="rId3">
            <a:alphaModFix/>
          </a:blip>
          <a:srcRect/>
          <a:stretch/>
        </p:blipFill>
        <p:spPr>
          <a:xfrm>
            <a:off x="650200" y="1868484"/>
            <a:ext cx="6425456" cy="4494141"/>
          </a:xfrm>
          <a:prstGeom prst="rect">
            <a:avLst/>
          </a:prstGeom>
          <a:noFill/>
          <a:ln>
            <a:noFill/>
          </a:ln>
        </p:spPr>
      </p:pic>
      <p:sp>
        <p:nvSpPr>
          <p:cNvPr id="411" name="Google Shape;411;p53"/>
          <p:cNvSpPr/>
          <p:nvPr/>
        </p:nvSpPr>
        <p:spPr>
          <a:xfrm rot="5400000">
            <a:off x="7327963" y="2643926"/>
            <a:ext cx="1517950" cy="583775"/>
          </a:xfrm>
          <a:custGeom>
            <a:avLst/>
            <a:gdLst/>
            <a:ahLst/>
            <a:cxnLst/>
            <a:rect l="l" t="t" r="r" b="b"/>
            <a:pathLst>
              <a:path w="10000" h="10000" extrusionOk="0">
                <a:moveTo>
                  <a:pt x="0" y="3330"/>
                </a:moveTo>
                <a:lnTo>
                  <a:pt x="0" y="6670"/>
                </a:lnTo>
                <a:lnTo>
                  <a:pt x="6000" y="6670"/>
                </a:lnTo>
                <a:lnTo>
                  <a:pt x="6000" y="10000"/>
                </a:lnTo>
                <a:lnTo>
                  <a:pt x="10000" y="5000"/>
                </a:lnTo>
                <a:lnTo>
                  <a:pt x="6000" y="0"/>
                </a:lnTo>
                <a:lnTo>
                  <a:pt x="6000" y="3330"/>
                </a:lnTo>
                <a:close/>
                <a:moveTo>
                  <a:pt x="0" y="3330"/>
                </a:moveTo>
              </a:path>
            </a:pathLst>
          </a:custGeom>
          <a:blipFill rotWithShape="0">
            <a:blip r:embed="rId4">
              <a:alphaModFix/>
            </a:blip>
            <a:tile tx="91650" ty="0" sx="99997" sy="99997" flip="none" algn="tl"/>
          </a:blipFill>
          <a:ln w="25400" cap="flat" cmpd="sng">
            <a:solidFill>
              <a:srgbClr val="000000"/>
            </a:solidFill>
            <a:prstDash val="solid"/>
            <a:round/>
            <a:headEnd type="none" w="sm" len="sm"/>
            <a:tailEnd type="none" w="sm" len="sm"/>
          </a:ln>
          <a:effectLst>
            <a:outerShdw blurRad="63500" dist="76199" dir="2700000" algn="ctr" rotWithShape="0">
              <a:schemeClr val="lt2">
                <a:alpha val="74900"/>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endParaRPr sz="2800">
              <a:solidFill>
                <a:srgbClr val="800000"/>
              </a:solidFill>
              <a:latin typeface="Calibri"/>
              <a:ea typeface="Calibri"/>
              <a:cs typeface="Calibri"/>
              <a:sym typeface="Calibri"/>
            </a:endParaRPr>
          </a:p>
        </p:txBody>
      </p:sp>
      <p:sp>
        <p:nvSpPr>
          <p:cNvPr id="412" name="Google Shape;412;p53"/>
          <p:cNvSpPr txBox="1"/>
          <p:nvPr/>
        </p:nvSpPr>
        <p:spPr>
          <a:xfrm>
            <a:off x="7808218" y="1737400"/>
            <a:ext cx="555300" cy="370800"/>
          </a:xfrm>
          <a:prstGeom prst="rect">
            <a:avLst/>
          </a:prstGeom>
          <a:noFill/>
          <a:ln>
            <a:noFill/>
          </a:ln>
          <a:effectLst>
            <a:outerShdw blurRad="63500" dist="76199" dir="2700000" algn="ctr" rotWithShape="0">
              <a:schemeClr val="lt2">
                <a:alpha val="74900"/>
              </a:schemeClr>
            </a:outerShdw>
          </a:effectLst>
        </p:spPr>
        <p:txBody>
          <a:bodyPr spcFirstLastPara="1" wrap="square" lIns="0" tIns="0" rIns="0" bIns="0" anchor="t" anchorCtr="0">
            <a:noAutofit/>
          </a:bodyPr>
          <a:lstStyle/>
          <a:p>
            <a:pPr marL="0" marR="0" lvl="0" indent="0" algn="ctr" rtl="0">
              <a:spcBef>
                <a:spcPts val="0"/>
              </a:spcBef>
              <a:spcAft>
                <a:spcPts val="0"/>
              </a:spcAft>
              <a:buNone/>
            </a:pPr>
            <a:r>
              <a:rPr lang="en-US" sz="2200">
                <a:solidFill>
                  <a:srgbClr val="000000"/>
                </a:solidFill>
                <a:latin typeface="Gill Sans"/>
                <a:ea typeface="Gill Sans"/>
                <a:cs typeface="Gill Sans"/>
                <a:sym typeface="Gill Sans"/>
              </a:rPr>
              <a:t>58%</a:t>
            </a:r>
            <a:endParaRPr/>
          </a:p>
        </p:txBody>
      </p:sp>
      <p:sp>
        <p:nvSpPr>
          <p:cNvPr id="413" name="Google Shape;413;p53"/>
          <p:cNvSpPr/>
          <p:nvPr/>
        </p:nvSpPr>
        <p:spPr>
          <a:xfrm rot="5400000">
            <a:off x="6658896" y="2346146"/>
            <a:ext cx="848600" cy="583775"/>
          </a:xfrm>
          <a:custGeom>
            <a:avLst/>
            <a:gdLst/>
            <a:ahLst/>
            <a:cxnLst/>
            <a:rect l="l" t="t" r="r" b="b"/>
            <a:pathLst>
              <a:path w="10000" h="10000" extrusionOk="0">
                <a:moveTo>
                  <a:pt x="0" y="3330"/>
                </a:moveTo>
                <a:lnTo>
                  <a:pt x="0" y="6670"/>
                </a:lnTo>
                <a:lnTo>
                  <a:pt x="6000" y="6670"/>
                </a:lnTo>
                <a:lnTo>
                  <a:pt x="6000" y="10000"/>
                </a:lnTo>
                <a:lnTo>
                  <a:pt x="10000" y="5000"/>
                </a:lnTo>
                <a:lnTo>
                  <a:pt x="6000" y="0"/>
                </a:lnTo>
                <a:lnTo>
                  <a:pt x="6000" y="3330"/>
                </a:lnTo>
                <a:close/>
                <a:moveTo>
                  <a:pt x="0" y="3330"/>
                </a:moveTo>
              </a:path>
            </a:pathLst>
          </a:custGeom>
          <a:blipFill rotWithShape="0">
            <a:blip r:embed="rId4">
              <a:alphaModFix/>
            </a:blip>
            <a:tile tx="91650" ty="0" sx="99997" sy="99997" flip="none" algn="tl"/>
          </a:blipFill>
          <a:ln w="25400" cap="flat" cmpd="sng">
            <a:solidFill>
              <a:srgbClr val="000000"/>
            </a:solidFill>
            <a:prstDash val="solid"/>
            <a:round/>
            <a:headEnd type="none" w="sm" len="sm"/>
            <a:tailEnd type="none" w="sm" len="sm"/>
          </a:ln>
          <a:effectLst>
            <a:outerShdw blurRad="63500" dist="76199" dir="2700000" algn="ctr" rotWithShape="0">
              <a:schemeClr val="lt2">
                <a:alpha val="74900"/>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endParaRPr sz="2800">
              <a:solidFill>
                <a:srgbClr val="800000"/>
              </a:solidFill>
              <a:latin typeface="Calibri"/>
              <a:ea typeface="Calibri"/>
              <a:cs typeface="Calibri"/>
              <a:sym typeface="Calibri"/>
            </a:endParaRPr>
          </a:p>
        </p:txBody>
      </p:sp>
      <p:sp>
        <p:nvSpPr>
          <p:cNvPr id="414" name="Google Shape;414;p53"/>
          <p:cNvSpPr txBox="1"/>
          <p:nvPr/>
        </p:nvSpPr>
        <p:spPr>
          <a:xfrm>
            <a:off x="6804475" y="1737400"/>
            <a:ext cx="555300" cy="370800"/>
          </a:xfrm>
          <a:prstGeom prst="rect">
            <a:avLst/>
          </a:prstGeom>
          <a:noFill/>
          <a:ln>
            <a:noFill/>
          </a:ln>
          <a:effectLst>
            <a:outerShdw blurRad="63500" dist="76199" dir="2700000" algn="ctr" rotWithShape="0">
              <a:schemeClr val="lt2">
                <a:alpha val="74900"/>
              </a:schemeClr>
            </a:outerShdw>
          </a:effectLst>
        </p:spPr>
        <p:txBody>
          <a:bodyPr spcFirstLastPara="1" wrap="square" lIns="0" tIns="0" rIns="0" bIns="0" anchor="t" anchorCtr="0">
            <a:noAutofit/>
          </a:bodyPr>
          <a:lstStyle/>
          <a:p>
            <a:pPr marL="0" marR="0" lvl="0" indent="0" algn="ctr" rtl="0">
              <a:spcBef>
                <a:spcPts val="0"/>
              </a:spcBef>
              <a:spcAft>
                <a:spcPts val="0"/>
              </a:spcAft>
              <a:buNone/>
            </a:pPr>
            <a:r>
              <a:rPr lang="en-US" sz="2200">
                <a:solidFill>
                  <a:srgbClr val="000000"/>
                </a:solidFill>
                <a:latin typeface="Gill Sans"/>
                <a:ea typeface="Gill Sans"/>
                <a:cs typeface="Gill Sans"/>
                <a:sym typeface="Gill Sans"/>
              </a:rPr>
              <a:t>31%</a:t>
            </a:r>
            <a:endParaRPr/>
          </a:p>
        </p:txBody>
      </p:sp>
      <p:sp>
        <p:nvSpPr>
          <p:cNvPr id="415" name="Google Shape;415;p53"/>
          <p:cNvSpPr txBox="1"/>
          <p:nvPr/>
        </p:nvSpPr>
        <p:spPr>
          <a:xfrm>
            <a:off x="203250" y="6488000"/>
            <a:ext cx="8737500" cy="2508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chemeClr val="dk1"/>
              </a:buClr>
              <a:buFont typeface="Arial"/>
              <a:buNone/>
            </a:pPr>
            <a:r>
              <a:rPr lang="en-US" sz="1000">
                <a:solidFill>
                  <a:schemeClr val="lt1"/>
                </a:solidFill>
                <a:latin typeface="Franklin Gothic"/>
                <a:ea typeface="Franklin Gothic"/>
                <a:cs typeface="Franklin Gothic"/>
                <a:sym typeface="Franklin Gothic"/>
              </a:rPr>
              <a:t>           Diabetes Prevention Program Research Group, 2002</a:t>
            </a:r>
            <a:endParaRPr sz="1000">
              <a:solidFill>
                <a:schemeClr val="lt1"/>
              </a:solidFill>
              <a:latin typeface="Franklin Gothic"/>
              <a:ea typeface="Franklin Gothic"/>
              <a:cs typeface="Franklin Gothic"/>
              <a:sym typeface="Franklin Gothic"/>
            </a:endParaRPr>
          </a:p>
          <a:p>
            <a:pPr marL="0" lvl="0" indent="0" algn="l" rtl="0">
              <a:spcBef>
                <a:spcPts val="0"/>
              </a:spcBef>
              <a:spcAft>
                <a:spcPts val="0"/>
              </a:spcAft>
              <a:buClr>
                <a:schemeClr val="dk1"/>
              </a:buClr>
              <a:buFont typeface="Arial"/>
              <a:buNone/>
            </a:pPr>
            <a:endParaRPr sz="1100">
              <a:solidFill>
                <a:srgbClr val="FFFFFF"/>
              </a:solidFill>
              <a:latin typeface="Franklin Gothic"/>
              <a:ea typeface="Franklin Gothic"/>
              <a:cs typeface="Franklin Gothic"/>
              <a:sym typeface="Franklin Gothic"/>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54"/>
          <p:cNvSpPr txBox="1">
            <a:spLocks noGrp="1"/>
          </p:cNvSpPr>
          <p:nvPr>
            <p:ph type="title"/>
          </p:nvPr>
        </p:nvSpPr>
        <p:spPr>
          <a:xfrm>
            <a:off x="822960" y="5074920"/>
            <a:ext cx="7584900" cy="822900"/>
          </a:xfrm>
          <a:prstGeom prst="rect">
            <a:avLst/>
          </a:prstGeom>
        </p:spPr>
        <p:txBody>
          <a:bodyPr spcFirstLastPara="1" wrap="square" lIns="68575" tIns="0" rIns="68575" bIns="0" anchor="b" anchorCtr="0">
            <a:noAutofit/>
          </a:bodyPr>
          <a:lstStyle/>
          <a:p>
            <a:pPr marL="0" lvl="0" indent="0" algn="ctr" rtl="0">
              <a:spcBef>
                <a:spcPts val="0"/>
              </a:spcBef>
              <a:spcAft>
                <a:spcPts val="0"/>
              </a:spcAft>
              <a:buNone/>
            </a:pPr>
            <a:r>
              <a:rPr lang="en-US" sz="4000"/>
              <a:t>The Financial Side</a:t>
            </a:r>
            <a:endParaRPr sz="4000"/>
          </a:p>
        </p:txBody>
      </p:sp>
      <p:sp>
        <p:nvSpPr>
          <p:cNvPr id="422" name="Google Shape;422;p54"/>
          <p:cNvSpPr txBox="1">
            <a:spLocks noGrp="1"/>
          </p:cNvSpPr>
          <p:nvPr>
            <p:ph type="body" idx="1"/>
          </p:nvPr>
        </p:nvSpPr>
        <p:spPr>
          <a:xfrm>
            <a:off x="9578810" y="5897823"/>
            <a:ext cx="7584900" cy="594300"/>
          </a:xfrm>
          <a:prstGeom prst="rect">
            <a:avLst/>
          </a:prstGeom>
        </p:spPr>
        <p:txBody>
          <a:bodyPr spcFirstLastPara="1" wrap="square" lIns="68575" tIns="0" rIns="68575" bIns="0" anchor="t" anchorCtr="0">
            <a:noAutofit/>
          </a:bodyPr>
          <a:lstStyle/>
          <a:p>
            <a:pPr marL="0" lvl="0" indent="0" algn="l" rtl="0">
              <a:spcBef>
                <a:spcPts val="0"/>
              </a:spcBef>
              <a:spcAft>
                <a:spcPts val="500"/>
              </a:spcAft>
              <a:buNone/>
            </a:pPr>
            <a:endParaRPr/>
          </a:p>
        </p:txBody>
      </p:sp>
      <p:pic>
        <p:nvPicPr>
          <p:cNvPr id="423" name="Google Shape;423;p54"/>
          <p:cNvPicPr preferRelativeResize="0"/>
          <p:nvPr/>
        </p:nvPicPr>
        <p:blipFill>
          <a:blip r:embed="rId3">
            <a:alphaModFix/>
          </a:blip>
          <a:stretch>
            <a:fillRect/>
          </a:stretch>
        </p:blipFill>
        <p:spPr>
          <a:xfrm>
            <a:off x="0" y="0"/>
            <a:ext cx="9144000" cy="49530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55"/>
          <p:cNvSpPr txBox="1">
            <a:spLocks noGrp="1"/>
          </p:cNvSpPr>
          <p:nvPr>
            <p:ph type="title"/>
          </p:nvPr>
        </p:nvSpPr>
        <p:spPr>
          <a:xfrm>
            <a:off x="822960" y="286603"/>
            <a:ext cx="7543800" cy="14508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US"/>
              <a:t>Health Care Costs in 2018</a:t>
            </a:r>
            <a:endParaRPr/>
          </a:p>
        </p:txBody>
      </p:sp>
      <p:sp>
        <p:nvSpPr>
          <p:cNvPr id="430" name="Google Shape;430;p55"/>
          <p:cNvSpPr txBox="1">
            <a:spLocks noGrp="1"/>
          </p:cNvSpPr>
          <p:nvPr>
            <p:ph type="body" idx="1"/>
          </p:nvPr>
        </p:nvSpPr>
        <p:spPr>
          <a:xfrm>
            <a:off x="822960" y="1845734"/>
            <a:ext cx="7543800" cy="4023300"/>
          </a:xfrm>
          <a:prstGeom prst="rect">
            <a:avLst/>
          </a:prstGeom>
        </p:spPr>
        <p:txBody>
          <a:bodyPr spcFirstLastPara="1" wrap="square" lIns="0" tIns="34275" rIns="0" bIns="34275" anchor="t" anchorCtr="0">
            <a:noAutofit/>
          </a:bodyPr>
          <a:lstStyle/>
          <a:p>
            <a:pPr marL="342900" lvl="0" indent="-342900" algn="l" rtl="0">
              <a:lnSpc>
                <a:spcPct val="80000"/>
              </a:lnSpc>
              <a:spcBef>
                <a:spcPts val="0"/>
              </a:spcBef>
              <a:spcAft>
                <a:spcPts val="0"/>
              </a:spcAft>
              <a:buClr>
                <a:schemeClr val="dk2"/>
              </a:buClr>
              <a:buSzPts val="3200"/>
              <a:buChar char="•"/>
            </a:pPr>
            <a:r>
              <a:rPr lang="en-US" sz="3200">
                <a:solidFill>
                  <a:schemeClr val="dk1"/>
                </a:solidFill>
                <a:latin typeface="Calibri"/>
                <a:ea typeface="Calibri"/>
                <a:cs typeface="Calibri"/>
                <a:sym typeface="Calibri"/>
              </a:rPr>
              <a:t>$3.6 trillion overall</a:t>
            </a:r>
            <a:endParaRPr sz="3200">
              <a:solidFill>
                <a:schemeClr val="dk1"/>
              </a:solidFill>
              <a:latin typeface="Calibri"/>
              <a:ea typeface="Calibri"/>
              <a:cs typeface="Calibri"/>
              <a:sym typeface="Calibri"/>
            </a:endParaRPr>
          </a:p>
          <a:p>
            <a:pPr marL="342900" lvl="0" indent="-342900" algn="l" rtl="0">
              <a:lnSpc>
                <a:spcPct val="100000"/>
              </a:lnSpc>
              <a:spcBef>
                <a:spcPts val="800"/>
              </a:spcBef>
              <a:spcAft>
                <a:spcPts val="0"/>
              </a:spcAft>
              <a:buClr>
                <a:schemeClr val="dk2"/>
              </a:buClr>
              <a:buSzPts val="3200"/>
              <a:buChar char="•"/>
            </a:pPr>
            <a:r>
              <a:rPr lang="en-US" sz="3200">
                <a:solidFill>
                  <a:schemeClr val="dk1"/>
                </a:solidFill>
                <a:latin typeface="Calibri"/>
                <a:ea typeface="Calibri"/>
                <a:cs typeface="Calibri"/>
                <a:sym typeface="Calibri"/>
              </a:rPr>
              <a:t>$11,172 per </a:t>
            </a:r>
            <a:r>
              <a:rPr lang="en-US" sz="3600">
                <a:solidFill>
                  <a:schemeClr val="accent1"/>
                </a:solidFill>
                <a:latin typeface="Trebuchet MS"/>
                <a:ea typeface="Trebuchet MS"/>
                <a:cs typeface="Trebuchet MS"/>
                <a:sym typeface="Trebuchet MS"/>
              </a:rPr>
              <a:t>person</a:t>
            </a:r>
            <a:endParaRPr sz="2800">
              <a:solidFill>
                <a:schemeClr val="accent1"/>
              </a:solidFill>
              <a:latin typeface="Calibri"/>
              <a:ea typeface="Calibri"/>
              <a:cs typeface="Calibri"/>
              <a:sym typeface="Calibri"/>
            </a:endParaRPr>
          </a:p>
          <a:p>
            <a:pPr marL="342900" lvl="0" indent="-342900" algn="l" rtl="0">
              <a:lnSpc>
                <a:spcPct val="80000"/>
              </a:lnSpc>
              <a:spcBef>
                <a:spcPts val="640"/>
              </a:spcBef>
              <a:spcAft>
                <a:spcPts val="0"/>
              </a:spcAft>
              <a:buClr>
                <a:schemeClr val="dk2"/>
              </a:buClr>
              <a:buSzPts val="3200"/>
              <a:buChar char="•"/>
            </a:pPr>
            <a:r>
              <a:rPr lang="en-US" sz="3200">
                <a:solidFill>
                  <a:schemeClr val="dk1"/>
                </a:solidFill>
                <a:latin typeface="Calibri"/>
                <a:ea typeface="Calibri"/>
                <a:cs typeface="Calibri"/>
                <a:sym typeface="Calibri"/>
              </a:rPr>
              <a:t>Top five most expensive conditions:</a:t>
            </a:r>
            <a:endParaRPr sz="3200">
              <a:solidFill>
                <a:schemeClr val="dk1"/>
              </a:solidFill>
              <a:latin typeface="Calibri"/>
              <a:ea typeface="Calibri"/>
              <a:cs typeface="Calibri"/>
              <a:sym typeface="Calibri"/>
            </a:endParaRPr>
          </a:p>
          <a:p>
            <a:pPr marL="742950" lvl="1" indent="-285750" algn="l" rtl="0">
              <a:lnSpc>
                <a:spcPct val="100000"/>
              </a:lnSpc>
              <a:spcBef>
                <a:spcPts val="560"/>
              </a:spcBef>
              <a:spcAft>
                <a:spcPts val="0"/>
              </a:spcAft>
              <a:buClr>
                <a:schemeClr val="dk1"/>
              </a:buClr>
              <a:buSzPts val="2800"/>
              <a:buChar char="–"/>
            </a:pPr>
            <a:r>
              <a:rPr lang="en-US" sz="2800">
                <a:solidFill>
                  <a:schemeClr val="dk1"/>
                </a:solidFill>
                <a:latin typeface="Calibri"/>
                <a:ea typeface="Calibri"/>
                <a:cs typeface="Calibri"/>
                <a:sym typeface="Calibri"/>
              </a:rPr>
              <a:t>heart disease, cancer, trauma, mental disorders, and pulmonary conditions</a:t>
            </a:r>
            <a:endParaRPr sz="2800">
              <a:solidFill>
                <a:schemeClr val="dk1"/>
              </a:solidFill>
              <a:latin typeface="Calibri"/>
              <a:ea typeface="Calibri"/>
              <a:cs typeface="Calibri"/>
              <a:sym typeface="Calibri"/>
            </a:endParaRPr>
          </a:p>
          <a:p>
            <a:pPr marL="342900" lvl="0" indent="-342900" algn="l" rtl="0">
              <a:lnSpc>
                <a:spcPct val="80000"/>
              </a:lnSpc>
              <a:spcBef>
                <a:spcPts val="640"/>
              </a:spcBef>
              <a:spcAft>
                <a:spcPts val="0"/>
              </a:spcAft>
              <a:buClr>
                <a:schemeClr val="dk2"/>
              </a:buClr>
              <a:buSzPts val="3200"/>
              <a:buChar char="•"/>
            </a:pPr>
            <a:r>
              <a:rPr lang="en-US" sz="3200">
                <a:solidFill>
                  <a:schemeClr val="dk1"/>
                </a:solidFill>
                <a:latin typeface="Calibri"/>
                <a:ea typeface="Calibri"/>
                <a:cs typeface="Calibri"/>
                <a:sym typeface="Calibri"/>
              </a:rPr>
              <a:t>Top 5% of spenders responsible for 50% of healthcare costs:</a:t>
            </a:r>
            <a:endParaRPr sz="3200">
              <a:solidFill>
                <a:schemeClr val="dk1"/>
              </a:solidFill>
              <a:latin typeface="Calibri"/>
              <a:ea typeface="Calibri"/>
              <a:cs typeface="Calibri"/>
              <a:sym typeface="Calibri"/>
            </a:endParaRPr>
          </a:p>
          <a:p>
            <a:pPr marL="742950" lvl="1" indent="-285750" algn="l" rtl="0">
              <a:lnSpc>
                <a:spcPct val="100000"/>
              </a:lnSpc>
              <a:spcBef>
                <a:spcPts val="560"/>
              </a:spcBef>
              <a:spcAft>
                <a:spcPts val="0"/>
              </a:spcAft>
              <a:buClr>
                <a:schemeClr val="dk1"/>
              </a:buClr>
              <a:buSzPts val="2800"/>
              <a:buChar char="–"/>
            </a:pPr>
            <a:r>
              <a:rPr lang="en-US" sz="2800">
                <a:solidFill>
                  <a:schemeClr val="dk1"/>
                </a:solidFill>
                <a:latin typeface="Calibri"/>
                <a:ea typeface="Calibri"/>
                <a:cs typeface="Calibri"/>
                <a:sym typeface="Calibri"/>
              </a:rPr>
              <a:t>Most suffering from chronic diseases</a:t>
            </a:r>
            <a:endParaRPr sz="2700"/>
          </a:p>
        </p:txBody>
      </p:sp>
      <p:sp>
        <p:nvSpPr>
          <p:cNvPr id="431" name="Google Shape;431;p55"/>
          <p:cNvSpPr txBox="1"/>
          <p:nvPr/>
        </p:nvSpPr>
        <p:spPr>
          <a:xfrm>
            <a:off x="6147300" y="6488700"/>
            <a:ext cx="29967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a:solidFill>
                  <a:srgbClr val="FFFFFF"/>
                </a:solidFill>
                <a:latin typeface="Franklin Gothic"/>
                <a:ea typeface="Franklin Gothic"/>
                <a:cs typeface="Franklin Gothic"/>
                <a:sym typeface="Franklin Gothic"/>
              </a:rPr>
              <a:t>http://www.cms.gov/Research-Statistics-Data-….</a:t>
            </a:r>
            <a:endParaRPr sz="1000">
              <a:solidFill>
                <a:srgbClr val="FFFFFF"/>
              </a:solidFill>
              <a:latin typeface="Franklin Gothic"/>
              <a:ea typeface="Franklin Gothic"/>
              <a:cs typeface="Franklin Gothic"/>
              <a:sym typeface="Franklin Gothic"/>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56"/>
          <p:cNvSpPr txBox="1">
            <a:spLocks noGrp="1"/>
          </p:cNvSpPr>
          <p:nvPr>
            <p:ph type="title"/>
          </p:nvPr>
        </p:nvSpPr>
        <p:spPr>
          <a:xfrm>
            <a:off x="800110" y="3"/>
            <a:ext cx="7543800" cy="14508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US"/>
              <a:t>Where does this money go?</a:t>
            </a:r>
            <a:endParaRPr/>
          </a:p>
        </p:txBody>
      </p:sp>
      <p:pic>
        <p:nvPicPr>
          <p:cNvPr id="438" name="Google Shape;438;p56"/>
          <p:cNvPicPr preferRelativeResize="0"/>
          <p:nvPr/>
        </p:nvPicPr>
        <p:blipFill>
          <a:blip r:embed="rId3">
            <a:alphaModFix/>
          </a:blip>
          <a:stretch>
            <a:fillRect/>
          </a:stretch>
        </p:blipFill>
        <p:spPr>
          <a:xfrm>
            <a:off x="1114134" y="1845725"/>
            <a:ext cx="6961429" cy="4523325"/>
          </a:xfrm>
          <a:prstGeom prst="rect">
            <a:avLst/>
          </a:prstGeom>
          <a:noFill/>
          <a:ln>
            <a:noFill/>
          </a:ln>
        </p:spPr>
      </p:pic>
      <p:sp>
        <p:nvSpPr>
          <p:cNvPr id="439" name="Google Shape;439;p56"/>
          <p:cNvSpPr txBox="1"/>
          <p:nvPr/>
        </p:nvSpPr>
        <p:spPr>
          <a:xfrm>
            <a:off x="90700" y="6369050"/>
            <a:ext cx="9053400" cy="856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000">
                <a:solidFill>
                  <a:srgbClr val="FFFFFF"/>
                </a:solidFill>
                <a:latin typeface="Franklin Gothic"/>
                <a:ea typeface="Franklin Gothic"/>
                <a:cs typeface="Franklin Gothic"/>
                <a:sym typeface="Franklin Gothic"/>
              </a:rPr>
              <a:t>Mitchell, 2019</a:t>
            </a:r>
            <a:endParaRPr sz="1000">
              <a:solidFill>
                <a:srgbClr val="FFFFFF"/>
              </a:solidFill>
              <a:latin typeface="Franklin Gothic"/>
              <a:ea typeface="Franklin Gothic"/>
              <a:cs typeface="Franklin Gothic"/>
              <a:sym typeface="Franklin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57"/>
          <p:cNvSpPr txBox="1">
            <a:spLocks noGrp="1"/>
          </p:cNvSpPr>
          <p:nvPr>
            <p:ph type="body" idx="1"/>
          </p:nvPr>
        </p:nvSpPr>
        <p:spPr>
          <a:xfrm>
            <a:off x="822960" y="1845734"/>
            <a:ext cx="7543800" cy="4023300"/>
          </a:xfrm>
          <a:prstGeom prst="rect">
            <a:avLst/>
          </a:prstGeom>
        </p:spPr>
        <p:txBody>
          <a:bodyPr spcFirstLastPara="1" wrap="square" lIns="0" tIns="34275" rIns="0" bIns="34275" anchor="t" anchorCtr="0">
            <a:noAutofit/>
          </a:bodyPr>
          <a:lstStyle/>
          <a:p>
            <a:pPr marL="0" lvl="0" indent="0" algn="l" rtl="0">
              <a:spcBef>
                <a:spcPts val="900"/>
              </a:spcBef>
              <a:spcAft>
                <a:spcPts val="200"/>
              </a:spcAft>
              <a:buNone/>
            </a:pPr>
            <a:endParaRPr/>
          </a:p>
        </p:txBody>
      </p:sp>
      <p:pic>
        <p:nvPicPr>
          <p:cNvPr id="446" name="Google Shape;446;p57" descr="Screen Shot 2015-10-07 at 9.46.47 AM.png"/>
          <p:cNvPicPr preferRelativeResize="0"/>
          <p:nvPr/>
        </p:nvPicPr>
        <p:blipFill rotWithShape="1">
          <a:blip r:embed="rId3">
            <a:alphaModFix/>
          </a:blip>
          <a:srcRect/>
          <a:stretch/>
        </p:blipFill>
        <p:spPr>
          <a:xfrm>
            <a:off x="-9050" y="1084050"/>
            <a:ext cx="9207800" cy="5022723"/>
          </a:xfrm>
          <a:prstGeom prst="rect">
            <a:avLst/>
          </a:prstGeom>
          <a:noFill/>
          <a:ln>
            <a:noFill/>
          </a:ln>
        </p:spPr>
      </p:pic>
      <p:sp>
        <p:nvSpPr>
          <p:cNvPr id="447" name="Google Shape;447;p57"/>
          <p:cNvSpPr txBox="1"/>
          <p:nvPr/>
        </p:nvSpPr>
        <p:spPr>
          <a:xfrm>
            <a:off x="0" y="6363600"/>
            <a:ext cx="9144000" cy="855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Clr>
                <a:schemeClr val="dk1"/>
              </a:buClr>
              <a:buFont typeface="Arial"/>
              <a:buNone/>
            </a:pPr>
            <a:r>
              <a:rPr lang="en-US" sz="1000">
                <a:solidFill>
                  <a:schemeClr val="lt1"/>
                </a:solidFill>
                <a:latin typeface="Franklin Gothic"/>
                <a:ea typeface="Franklin Gothic"/>
                <a:cs typeface="Franklin Gothic"/>
                <a:sym typeface="Franklin Gothic"/>
              </a:rPr>
              <a:t>Schoenman, 2012</a:t>
            </a:r>
            <a:endParaRPr sz="1000">
              <a:solidFill>
                <a:srgbClr val="FFFFFF"/>
              </a:solidFill>
              <a:latin typeface="Franklin Gothic"/>
              <a:ea typeface="Franklin Gothic"/>
              <a:cs typeface="Franklin Gothic"/>
              <a:sym typeface="Franklin Gothic"/>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58"/>
          <p:cNvSpPr txBox="1">
            <a:spLocks noGrp="1"/>
          </p:cNvSpPr>
          <p:nvPr>
            <p:ph type="title"/>
          </p:nvPr>
        </p:nvSpPr>
        <p:spPr>
          <a:xfrm>
            <a:off x="506900" y="286600"/>
            <a:ext cx="8582700" cy="14508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US"/>
              <a:t>Healthcare Costs in US are Significantly Higher than Comparable Countries </a:t>
            </a:r>
            <a:endParaRPr/>
          </a:p>
        </p:txBody>
      </p:sp>
      <p:sp>
        <p:nvSpPr>
          <p:cNvPr id="454" name="Google Shape;454;p58"/>
          <p:cNvSpPr txBox="1">
            <a:spLocks noGrp="1"/>
          </p:cNvSpPr>
          <p:nvPr>
            <p:ph type="body" idx="1"/>
          </p:nvPr>
        </p:nvSpPr>
        <p:spPr>
          <a:xfrm>
            <a:off x="822960" y="1845734"/>
            <a:ext cx="7543800" cy="4023300"/>
          </a:xfrm>
          <a:prstGeom prst="rect">
            <a:avLst/>
          </a:prstGeom>
        </p:spPr>
        <p:txBody>
          <a:bodyPr spcFirstLastPara="1" wrap="square" lIns="0" tIns="34275" rIns="0" bIns="34275" anchor="t" anchorCtr="0">
            <a:noAutofit/>
          </a:bodyPr>
          <a:lstStyle/>
          <a:p>
            <a:pPr marL="0" lvl="0" indent="0" algn="l" rtl="0">
              <a:spcBef>
                <a:spcPts val="900"/>
              </a:spcBef>
              <a:spcAft>
                <a:spcPts val="200"/>
              </a:spcAft>
              <a:buNone/>
            </a:pPr>
            <a:endParaRPr/>
          </a:p>
        </p:txBody>
      </p:sp>
      <p:pic>
        <p:nvPicPr>
          <p:cNvPr id="455" name="Google Shape;455;p58"/>
          <p:cNvPicPr preferRelativeResize="0"/>
          <p:nvPr/>
        </p:nvPicPr>
        <p:blipFill>
          <a:blip r:embed="rId3">
            <a:alphaModFix/>
          </a:blip>
          <a:stretch>
            <a:fillRect/>
          </a:stretch>
        </p:blipFill>
        <p:spPr>
          <a:xfrm>
            <a:off x="280673" y="1845725"/>
            <a:ext cx="8582651" cy="4513149"/>
          </a:xfrm>
          <a:prstGeom prst="rect">
            <a:avLst/>
          </a:prstGeom>
          <a:noFill/>
          <a:ln>
            <a:noFill/>
          </a:ln>
        </p:spPr>
      </p:pic>
      <p:sp>
        <p:nvSpPr>
          <p:cNvPr id="456" name="Google Shape;456;p58"/>
          <p:cNvSpPr txBox="1"/>
          <p:nvPr/>
        </p:nvSpPr>
        <p:spPr>
          <a:xfrm>
            <a:off x="0" y="6412200"/>
            <a:ext cx="8636700" cy="856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000" dirty="0">
                <a:solidFill>
                  <a:srgbClr val="FFFFFF"/>
                </a:solidFill>
                <a:latin typeface="Franklin Gothic"/>
                <a:ea typeface="Franklin Gothic"/>
                <a:cs typeface="Franklin Gothic"/>
                <a:sym typeface="Franklin Gothic"/>
              </a:rPr>
              <a:t>How Does the U.S. Healthcare System Compare to Other Countries?. (2019).</a:t>
            </a:r>
            <a:r>
              <a:rPr lang="en-US" sz="1000" i="1" dirty="0">
                <a:solidFill>
                  <a:srgbClr val="FFFFFF"/>
                </a:solidFill>
                <a:latin typeface="Franklin Gothic"/>
                <a:ea typeface="Franklin Gothic"/>
                <a:cs typeface="Franklin Gothic"/>
                <a:sym typeface="Franklin Gothic"/>
              </a:rPr>
              <a:t> Peter G. Peterson Foundation. </a:t>
            </a:r>
            <a:r>
              <a:rPr lang="en-US" sz="1000" dirty="0">
                <a:solidFill>
                  <a:srgbClr val="FFFFFF"/>
                </a:solidFill>
                <a:uFill>
                  <a:noFill/>
                </a:uFill>
                <a:latin typeface="Franklin Gothic"/>
                <a:ea typeface="Franklin Gothic"/>
                <a:cs typeface="Franklin Gothic"/>
                <a:sym typeface="Franklin Gothic"/>
                <a:hlinkClick r:id="rId4"/>
              </a:rPr>
              <a:t>https://www.pgpf.org/blog/2019/07/how-does-the-us-healthcare-system-compare-to-other-countries</a:t>
            </a:r>
            <a:endParaRPr sz="1000" dirty="0">
              <a:solidFill>
                <a:srgbClr val="FFFFFF"/>
              </a:solidFill>
              <a:latin typeface="Franklin Gothic"/>
              <a:ea typeface="Franklin Gothic"/>
              <a:cs typeface="Franklin Gothic"/>
              <a:sym typeface="Franklin Gothic"/>
            </a:endParaRPr>
          </a:p>
          <a:p>
            <a:pPr marL="0" lvl="0" indent="0" algn="l" rtl="0">
              <a:spcBef>
                <a:spcPts val="0"/>
              </a:spcBef>
              <a:spcAft>
                <a:spcPts val="0"/>
              </a:spcAft>
              <a:buNone/>
            </a:pPr>
            <a:r>
              <a:rPr lang="en-US" sz="1000" dirty="0">
                <a:solidFill>
                  <a:srgbClr val="FFFFFF"/>
                </a:solidFill>
                <a:latin typeface="Franklin Gothic"/>
                <a:ea typeface="Franklin Gothic"/>
                <a:cs typeface="Franklin Gothic"/>
                <a:sym typeface="Franklin Gothic"/>
              </a:rPr>
              <a:t> </a:t>
            </a:r>
            <a:endParaRPr sz="1000" dirty="0">
              <a:solidFill>
                <a:srgbClr val="FFFFFF"/>
              </a:solidFill>
              <a:latin typeface="Franklin Gothic"/>
              <a:ea typeface="Franklin Gothic"/>
              <a:cs typeface="Franklin Gothic"/>
              <a:sym typeface="Franklin Gothic"/>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59"/>
          <p:cNvSpPr txBox="1">
            <a:spLocks noGrp="1"/>
          </p:cNvSpPr>
          <p:nvPr>
            <p:ph type="title"/>
          </p:nvPr>
        </p:nvSpPr>
        <p:spPr>
          <a:xfrm>
            <a:off x="758749" y="277425"/>
            <a:ext cx="8153100" cy="1450800"/>
          </a:xfrm>
          <a:prstGeom prst="rect">
            <a:avLst/>
          </a:prstGeom>
        </p:spPr>
        <p:txBody>
          <a:bodyPr spcFirstLastPara="1" wrap="square" lIns="68575" tIns="34275" rIns="68575" bIns="34275" anchor="b" anchorCtr="0">
            <a:noAutofit/>
          </a:bodyPr>
          <a:lstStyle/>
          <a:p>
            <a:pPr marL="0" lvl="0" indent="0" algn="l" rtl="0">
              <a:lnSpc>
                <a:spcPct val="100000"/>
              </a:lnSpc>
              <a:spcBef>
                <a:spcPts val="0"/>
              </a:spcBef>
              <a:spcAft>
                <a:spcPts val="0"/>
              </a:spcAft>
              <a:buNone/>
            </a:pPr>
            <a:r>
              <a:rPr lang="en-US">
                <a:solidFill>
                  <a:srgbClr val="000000"/>
                </a:solidFill>
                <a:latin typeface="Libre Franklin"/>
                <a:ea typeface="Libre Franklin"/>
                <a:cs typeface="Libre Franklin"/>
                <a:sym typeface="Libre Franklin"/>
              </a:rPr>
              <a:t>American Public Health Association</a:t>
            </a:r>
            <a:endParaRPr>
              <a:solidFill>
                <a:srgbClr val="000000"/>
              </a:solidFill>
            </a:endParaRPr>
          </a:p>
        </p:txBody>
      </p:sp>
      <p:sp>
        <p:nvSpPr>
          <p:cNvPr id="463" name="Google Shape;463;p59"/>
          <p:cNvSpPr txBox="1">
            <a:spLocks noGrp="1"/>
          </p:cNvSpPr>
          <p:nvPr>
            <p:ph type="body" idx="1"/>
          </p:nvPr>
        </p:nvSpPr>
        <p:spPr>
          <a:xfrm>
            <a:off x="822960" y="1845734"/>
            <a:ext cx="7543800" cy="4023300"/>
          </a:xfrm>
          <a:prstGeom prst="rect">
            <a:avLst/>
          </a:prstGeom>
        </p:spPr>
        <p:txBody>
          <a:bodyPr spcFirstLastPara="1" wrap="square" lIns="0" tIns="34275" rIns="0" bIns="34275" anchor="t" anchorCtr="0">
            <a:noAutofit/>
          </a:bodyPr>
          <a:lstStyle/>
          <a:p>
            <a:pPr marL="342900" lvl="0" indent="-322580" algn="l" rtl="0">
              <a:lnSpc>
                <a:spcPct val="80000"/>
              </a:lnSpc>
              <a:spcBef>
                <a:spcPts val="0"/>
              </a:spcBef>
              <a:spcAft>
                <a:spcPts val="0"/>
              </a:spcAft>
              <a:buClr>
                <a:schemeClr val="dk2"/>
              </a:buClr>
              <a:buSzPts val="2400"/>
              <a:buFont typeface="Franklin Gothic"/>
              <a:buChar char="•"/>
            </a:pPr>
            <a:r>
              <a:rPr lang="en-US" sz="2400">
                <a:solidFill>
                  <a:schemeClr val="dk1"/>
                </a:solidFill>
                <a:latin typeface="Franklin Gothic"/>
                <a:ea typeface="Franklin Gothic"/>
                <a:cs typeface="Franklin Gothic"/>
                <a:sym typeface="Franklin Gothic"/>
              </a:rPr>
              <a:t>What percentage of healthcare dollars are spent on prevention?</a:t>
            </a:r>
            <a:endParaRPr sz="2400">
              <a:solidFill>
                <a:schemeClr val="dk1"/>
              </a:solidFill>
              <a:latin typeface="Franklin Gothic"/>
              <a:ea typeface="Franklin Gothic"/>
              <a:cs typeface="Franklin Gothic"/>
              <a:sym typeface="Franklin Gothic"/>
            </a:endParaRPr>
          </a:p>
          <a:p>
            <a:pPr marL="742950" lvl="1" indent="-287019" algn="l" rtl="0">
              <a:lnSpc>
                <a:spcPct val="80000"/>
              </a:lnSpc>
              <a:spcBef>
                <a:spcPts val="476"/>
              </a:spcBef>
              <a:spcAft>
                <a:spcPts val="0"/>
              </a:spcAft>
              <a:buClr>
                <a:schemeClr val="accent1"/>
              </a:buClr>
              <a:buSzPts val="2400"/>
              <a:buFont typeface="Franklin Gothic"/>
              <a:buChar char="–"/>
            </a:pPr>
            <a:r>
              <a:rPr lang="en-US" sz="2400" b="1">
                <a:solidFill>
                  <a:schemeClr val="accent1"/>
                </a:solidFill>
                <a:latin typeface="Franklin Gothic"/>
                <a:ea typeface="Franklin Gothic"/>
                <a:cs typeface="Franklin Gothic"/>
                <a:sym typeface="Franklin Gothic"/>
              </a:rPr>
              <a:t>3%</a:t>
            </a:r>
            <a:endParaRPr sz="2400" b="1">
              <a:solidFill>
                <a:schemeClr val="accent1"/>
              </a:solidFill>
              <a:latin typeface="Franklin Gothic"/>
              <a:ea typeface="Franklin Gothic"/>
              <a:cs typeface="Franklin Gothic"/>
              <a:sym typeface="Franklin Gothic"/>
            </a:endParaRPr>
          </a:p>
          <a:p>
            <a:pPr marL="342900" lvl="0" indent="-170180" algn="l" rtl="0">
              <a:lnSpc>
                <a:spcPct val="80000"/>
              </a:lnSpc>
              <a:spcBef>
                <a:spcPts val="544"/>
              </a:spcBef>
              <a:spcAft>
                <a:spcPts val="0"/>
              </a:spcAft>
              <a:buClr>
                <a:schemeClr val="dk1"/>
              </a:buClr>
              <a:buSzPts val="2720"/>
              <a:buFont typeface="Arial"/>
              <a:buNone/>
            </a:pPr>
            <a:endParaRPr sz="2400">
              <a:solidFill>
                <a:schemeClr val="dk1"/>
              </a:solidFill>
              <a:latin typeface="Franklin Gothic"/>
              <a:ea typeface="Franklin Gothic"/>
              <a:cs typeface="Franklin Gothic"/>
              <a:sym typeface="Franklin Gothic"/>
            </a:endParaRPr>
          </a:p>
          <a:p>
            <a:pPr marL="342900" lvl="0" indent="-322580" algn="l" rtl="0">
              <a:lnSpc>
                <a:spcPct val="80000"/>
              </a:lnSpc>
              <a:spcBef>
                <a:spcPts val="544"/>
              </a:spcBef>
              <a:spcAft>
                <a:spcPts val="0"/>
              </a:spcAft>
              <a:buClr>
                <a:schemeClr val="dk2"/>
              </a:buClr>
              <a:buSzPts val="2400"/>
              <a:buFont typeface="Franklin Gothic"/>
              <a:buChar char="•"/>
            </a:pPr>
            <a:r>
              <a:rPr lang="en-US" sz="2400">
                <a:solidFill>
                  <a:schemeClr val="dk1"/>
                </a:solidFill>
                <a:latin typeface="Franklin Gothic"/>
                <a:ea typeface="Franklin Gothic"/>
                <a:cs typeface="Franklin Gothic"/>
                <a:sym typeface="Franklin Gothic"/>
              </a:rPr>
              <a:t>What percent of our healthcare costs are related to preventable conditions?</a:t>
            </a:r>
            <a:endParaRPr sz="2400">
              <a:solidFill>
                <a:schemeClr val="dk1"/>
              </a:solidFill>
              <a:latin typeface="Franklin Gothic"/>
              <a:ea typeface="Franklin Gothic"/>
              <a:cs typeface="Franklin Gothic"/>
              <a:sym typeface="Franklin Gothic"/>
            </a:endParaRPr>
          </a:p>
          <a:p>
            <a:pPr marL="742950" lvl="1" indent="-287019" algn="l" rtl="0">
              <a:lnSpc>
                <a:spcPct val="80000"/>
              </a:lnSpc>
              <a:spcBef>
                <a:spcPts val="476"/>
              </a:spcBef>
              <a:spcAft>
                <a:spcPts val="0"/>
              </a:spcAft>
              <a:buClr>
                <a:schemeClr val="accent1"/>
              </a:buClr>
              <a:buSzPts val="2400"/>
              <a:buFont typeface="Franklin Gothic"/>
              <a:buChar char="–"/>
            </a:pPr>
            <a:r>
              <a:rPr lang="en-US" sz="2400" b="1">
                <a:solidFill>
                  <a:schemeClr val="accent1"/>
                </a:solidFill>
                <a:latin typeface="Franklin Gothic"/>
                <a:ea typeface="Franklin Gothic"/>
                <a:cs typeface="Franklin Gothic"/>
                <a:sym typeface="Franklin Gothic"/>
              </a:rPr>
              <a:t>75%</a:t>
            </a:r>
            <a:endParaRPr sz="2400" b="1">
              <a:solidFill>
                <a:schemeClr val="accent1"/>
              </a:solidFill>
              <a:latin typeface="Franklin Gothic"/>
              <a:ea typeface="Franklin Gothic"/>
              <a:cs typeface="Franklin Gothic"/>
              <a:sym typeface="Franklin Gothic"/>
            </a:endParaRPr>
          </a:p>
          <a:p>
            <a:pPr marL="0" lvl="0" indent="0" algn="l" rtl="0">
              <a:lnSpc>
                <a:spcPct val="80000"/>
              </a:lnSpc>
              <a:spcBef>
                <a:spcPts val="476"/>
              </a:spcBef>
              <a:spcAft>
                <a:spcPts val="0"/>
              </a:spcAft>
              <a:buClr>
                <a:schemeClr val="dk1"/>
              </a:buClr>
              <a:buSzPts val="1100"/>
              <a:buFont typeface="Arial"/>
              <a:buNone/>
            </a:pPr>
            <a:endParaRPr sz="2400">
              <a:solidFill>
                <a:schemeClr val="dk1"/>
              </a:solidFill>
              <a:latin typeface="Franklin Gothic"/>
              <a:ea typeface="Franklin Gothic"/>
              <a:cs typeface="Franklin Gothic"/>
              <a:sym typeface="Franklin Gothic"/>
            </a:endParaRPr>
          </a:p>
          <a:p>
            <a:pPr marL="342900" lvl="0" indent="-381000" algn="l" rtl="0">
              <a:lnSpc>
                <a:spcPct val="80000"/>
              </a:lnSpc>
              <a:spcBef>
                <a:spcPts val="476"/>
              </a:spcBef>
              <a:spcAft>
                <a:spcPts val="0"/>
              </a:spcAft>
              <a:buClr>
                <a:schemeClr val="dk2"/>
              </a:buClr>
              <a:buSzPts val="2400"/>
              <a:buFont typeface="Franklin Gothic"/>
              <a:buChar char="•"/>
            </a:pPr>
            <a:r>
              <a:rPr lang="en-US" sz="2400">
                <a:solidFill>
                  <a:schemeClr val="dk1"/>
                </a:solidFill>
                <a:highlight>
                  <a:srgbClr val="FFFFFF"/>
                </a:highlight>
                <a:latin typeface="Franklin Gothic"/>
                <a:ea typeface="Franklin Gothic"/>
                <a:cs typeface="Franklin Gothic"/>
                <a:sym typeface="Franklin Gothic"/>
              </a:rPr>
              <a:t>Reducing the prevalence of hypertension in the US by just five percent would save the economy </a:t>
            </a:r>
            <a:endParaRPr sz="2400">
              <a:solidFill>
                <a:schemeClr val="dk1"/>
              </a:solidFill>
              <a:highlight>
                <a:srgbClr val="FFFFFF"/>
              </a:highlight>
              <a:latin typeface="Franklin Gothic"/>
              <a:ea typeface="Franklin Gothic"/>
              <a:cs typeface="Franklin Gothic"/>
              <a:sym typeface="Franklin Gothic"/>
            </a:endParaRPr>
          </a:p>
          <a:p>
            <a:pPr marL="742950" lvl="1" indent="-323850" algn="l" rtl="0">
              <a:lnSpc>
                <a:spcPct val="80000"/>
              </a:lnSpc>
              <a:spcBef>
                <a:spcPts val="476"/>
              </a:spcBef>
              <a:spcAft>
                <a:spcPts val="0"/>
              </a:spcAft>
              <a:buClr>
                <a:schemeClr val="accent1"/>
              </a:buClr>
              <a:buSzPts val="2400"/>
              <a:buFont typeface="Franklin Gothic"/>
              <a:buChar char="–"/>
            </a:pPr>
            <a:r>
              <a:rPr lang="en-US" sz="2400" b="1">
                <a:solidFill>
                  <a:schemeClr val="accent1"/>
                </a:solidFill>
                <a:latin typeface="Franklin Gothic"/>
                <a:ea typeface="Franklin Gothic"/>
                <a:cs typeface="Franklin Gothic"/>
                <a:sym typeface="Franklin Gothic"/>
              </a:rPr>
              <a:t>$25 billion annually</a:t>
            </a:r>
            <a:endParaRPr sz="2400" b="1">
              <a:solidFill>
                <a:schemeClr val="accent1"/>
              </a:solidFill>
              <a:highlight>
                <a:srgbClr val="FFFFFF"/>
              </a:highlight>
              <a:latin typeface="Franklin Gothic"/>
              <a:ea typeface="Franklin Gothic"/>
              <a:cs typeface="Franklin Gothic"/>
              <a:sym typeface="Franklin Gothic"/>
            </a:endParaRPr>
          </a:p>
          <a:p>
            <a:pPr marL="0" lvl="0" indent="0" algn="l" rtl="0">
              <a:lnSpc>
                <a:spcPct val="80000"/>
              </a:lnSpc>
              <a:spcBef>
                <a:spcPts val="476"/>
              </a:spcBef>
              <a:spcAft>
                <a:spcPts val="0"/>
              </a:spcAft>
              <a:buNone/>
            </a:pPr>
            <a:endParaRPr sz="2100">
              <a:solidFill>
                <a:schemeClr val="dk1"/>
              </a:solidFill>
              <a:latin typeface="Franklin Gothic"/>
              <a:ea typeface="Franklin Gothic"/>
              <a:cs typeface="Franklin Gothic"/>
              <a:sym typeface="Franklin Gothic"/>
            </a:endParaRPr>
          </a:p>
          <a:p>
            <a:pPr marL="0" lvl="0" indent="0" algn="l" rtl="0">
              <a:spcBef>
                <a:spcPts val="900"/>
              </a:spcBef>
              <a:spcAft>
                <a:spcPts val="200"/>
              </a:spcAft>
              <a:buNone/>
            </a:pPr>
            <a:endParaRPr/>
          </a:p>
        </p:txBody>
      </p:sp>
      <p:sp>
        <p:nvSpPr>
          <p:cNvPr id="464" name="Google Shape;464;p59"/>
          <p:cNvSpPr txBox="1"/>
          <p:nvPr/>
        </p:nvSpPr>
        <p:spPr>
          <a:xfrm>
            <a:off x="0" y="6421450"/>
            <a:ext cx="3802200" cy="67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a:solidFill>
                  <a:srgbClr val="FFFFFF"/>
                </a:solidFill>
                <a:latin typeface="Franklin Gothic"/>
                <a:ea typeface="Franklin Gothic"/>
                <a:cs typeface="Franklin Gothic"/>
                <a:sym typeface="Franklin Gothic"/>
              </a:rPr>
              <a:t>http://www.apha.org</a:t>
            </a:r>
            <a:endParaRPr sz="1000">
              <a:solidFill>
                <a:srgbClr val="FFFFFF"/>
              </a:solidFill>
              <a:latin typeface="Franklin Gothic"/>
              <a:ea typeface="Franklin Gothic"/>
              <a:cs typeface="Franklin Gothic"/>
              <a:sym typeface="Franklin Gothic"/>
            </a:endParaRPr>
          </a:p>
          <a:p>
            <a:pPr marL="0" marR="0" lvl="0" indent="0" algn="l" rtl="0">
              <a:spcBef>
                <a:spcPts val="0"/>
              </a:spcBef>
              <a:spcAft>
                <a:spcPts val="0"/>
              </a:spcAft>
              <a:buNone/>
            </a:pPr>
            <a:r>
              <a:rPr lang="en-US" sz="1000">
                <a:solidFill>
                  <a:srgbClr val="FFFFFF"/>
                </a:solidFill>
                <a:latin typeface="Franklin Gothic"/>
                <a:ea typeface="Franklin Gothic"/>
                <a:cs typeface="Franklin Gothic"/>
                <a:sym typeface="Franklin Gothic"/>
              </a:rPr>
              <a:t>https://www.hhs.gov/surgeongeneral</a:t>
            </a:r>
            <a:endParaRPr sz="1000">
              <a:solidFill>
                <a:srgbClr val="FFFFFF"/>
              </a:solidFill>
              <a:latin typeface="Franklin Gothic"/>
              <a:ea typeface="Franklin Gothic"/>
              <a:cs typeface="Franklin Gothic"/>
              <a:sym typeface="Franklin Gothic"/>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60"/>
          <p:cNvSpPr txBox="1">
            <a:spLocks noGrp="1"/>
          </p:cNvSpPr>
          <p:nvPr>
            <p:ph type="title"/>
          </p:nvPr>
        </p:nvSpPr>
        <p:spPr>
          <a:xfrm>
            <a:off x="470549" y="5258300"/>
            <a:ext cx="8202900" cy="822900"/>
          </a:xfrm>
          <a:prstGeom prst="rect">
            <a:avLst/>
          </a:prstGeom>
        </p:spPr>
        <p:txBody>
          <a:bodyPr spcFirstLastPara="1" wrap="square" lIns="68575" tIns="0" rIns="68575" bIns="0" anchor="b" anchorCtr="0">
            <a:noAutofit/>
          </a:bodyPr>
          <a:lstStyle/>
          <a:p>
            <a:pPr marL="0" lvl="0" indent="0" algn="ctr" rtl="0">
              <a:spcBef>
                <a:spcPts val="0"/>
              </a:spcBef>
              <a:spcAft>
                <a:spcPts val="0"/>
              </a:spcAft>
              <a:buNone/>
            </a:pPr>
            <a:r>
              <a:rPr lang="en-US" sz="4000"/>
              <a:t>How We Can Make A Difference </a:t>
            </a:r>
            <a:endParaRPr sz="4000"/>
          </a:p>
        </p:txBody>
      </p:sp>
      <p:sp>
        <p:nvSpPr>
          <p:cNvPr id="471" name="Google Shape;471;p60"/>
          <p:cNvSpPr txBox="1">
            <a:spLocks noGrp="1"/>
          </p:cNvSpPr>
          <p:nvPr>
            <p:ph type="body" idx="1"/>
          </p:nvPr>
        </p:nvSpPr>
        <p:spPr>
          <a:xfrm>
            <a:off x="8396085" y="6970573"/>
            <a:ext cx="7584900" cy="594300"/>
          </a:xfrm>
          <a:prstGeom prst="rect">
            <a:avLst/>
          </a:prstGeom>
        </p:spPr>
        <p:txBody>
          <a:bodyPr spcFirstLastPara="1" wrap="square" lIns="68575" tIns="0" rIns="68575" bIns="0" anchor="t" anchorCtr="0">
            <a:noAutofit/>
          </a:bodyPr>
          <a:lstStyle/>
          <a:p>
            <a:pPr marL="0" lvl="0" indent="0" algn="l" rtl="0">
              <a:spcBef>
                <a:spcPts val="0"/>
              </a:spcBef>
              <a:spcAft>
                <a:spcPts val="500"/>
              </a:spcAft>
              <a:buNone/>
            </a:pPr>
            <a:endParaRPr/>
          </a:p>
        </p:txBody>
      </p:sp>
      <p:pic>
        <p:nvPicPr>
          <p:cNvPr id="472" name="Google Shape;472;p60"/>
          <p:cNvPicPr preferRelativeResize="0"/>
          <p:nvPr/>
        </p:nvPicPr>
        <p:blipFill>
          <a:blip r:embed="rId3">
            <a:alphaModFix/>
          </a:blip>
          <a:stretch>
            <a:fillRect/>
          </a:stretch>
        </p:blipFill>
        <p:spPr>
          <a:xfrm>
            <a:off x="1737975" y="0"/>
            <a:ext cx="5167825" cy="51678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61"/>
          <p:cNvSpPr txBox="1">
            <a:spLocks noGrp="1"/>
          </p:cNvSpPr>
          <p:nvPr>
            <p:ph type="title"/>
          </p:nvPr>
        </p:nvSpPr>
        <p:spPr>
          <a:xfrm>
            <a:off x="822960" y="286603"/>
            <a:ext cx="7543800" cy="14508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US"/>
              <a:t>Efficacy of Healthcare Counseling </a:t>
            </a:r>
            <a:endParaRPr/>
          </a:p>
        </p:txBody>
      </p:sp>
      <p:sp>
        <p:nvSpPr>
          <p:cNvPr id="479" name="Google Shape;479;p61"/>
          <p:cNvSpPr txBox="1">
            <a:spLocks noGrp="1"/>
          </p:cNvSpPr>
          <p:nvPr>
            <p:ph type="body" idx="1"/>
          </p:nvPr>
        </p:nvSpPr>
        <p:spPr>
          <a:xfrm>
            <a:off x="822960" y="1864409"/>
            <a:ext cx="7543800" cy="4023300"/>
          </a:xfrm>
          <a:prstGeom prst="rect">
            <a:avLst/>
          </a:prstGeom>
        </p:spPr>
        <p:txBody>
          <a:bodyPr spcFirstLastPara="1" wrap="square" lIns="0" tIns="34275" rIns="0" bIns="34275" anchor="t" anchorCtr="0">
            <a:noAutofit/>
          </a:bodyPr>
          <a:lstStyle/>
          <a:p>
            <a:pPr marL="342900" lvl="0" indent="0" algn="ctr" rtl="0">
              <a:spcBef>
                <a:spcPts val="0"/>
              </a:spcBef>
              <a:spcAft>
                <a:spcPts val="0"/>
              </a:spcAft>
              <a:buNone/>
            </a:pPr>
            <a:r>
              <a:rPr lang="en-US" sz="3200">
                <a:solidFill>
                  <a:schemeClr val="dk1"/>
                </a:solidFill>
                <a:latin typeface="Franklin Gothic"/>
                <a:ea typeface="Franklin Gothic"/>
                <a:cs typeface="Franklin Gothic"/>
                <a:sym typeface="Franklin Gothic"/>
              </a:rPr>
              <a:t>In a 2008 study of hypertensive patients, what % received counseling to engage in physical activity as a way to manage their hypertension? </a:t>
            </a:r>
            <a:endParaRPr sz="3200">
              <a:solidFill>
                <a:schemeClr val="dk1"/>
              </a:solidFill>
              <a:latin typeface="Franklin Gothic"/>
              <a:ea typeface="Franklin Gothic"/>
              <a:cs typeface="Franklin Gothic"/>
              <a:sym typeface="Franklin Gothic"/>
            </a:endParaRPr>
          </a:p>
          <a:p>
            <a:pPr marL="742950" lvl="0" indent="0" algn="l" rtl="0">
              <a:spcBef>
                <a:spcPts val="560"/>
              </a:spcBef>
              <a:spcAft>
                <a:spcPts val="0"/>
              </a:spcAft>
              <a:buNone/>
            </a:pPr>
            <a:endParaRPr b="1">
              <a:solidFill>
                <a:schemeClr val="accent4"/>
              </a:solidFill>
              <a:latin typeface="Franklin Gothic"/>
              <a:ea typeface="Franklin Gothic"/>
              <a:cs typeface="Franklin Gothic"/>
              <a:sym typeface="Franklin Gothic"/>
            </a:endParaRPr>
          </a:p>
        </p:txBody>
      </p:sp>
      <p:sp>
        <p:nvSpPr>
          <p:cNvPr id="480" name="Google Shape;480;p61"/>
          <p:cNvSpPr txBox="1"/>
          <p:nvPr/>
        </p:nvSpPr>
        <p:spPr>
          <a:xfrm>
            <a:off x="0" y="6369325"/>
            <a:ext cx="9144000" cy="1200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rgbClr val="FFFFFF"/>
                </a:solidFill>
                <a:latin typeface="Franklin Gothic"/>
                <a:ea typeface="Franklin Gothic"/>
                <a:cs typeface="Franklin Gothic"/>
                <a:sym typeface="Franklin Gothic"/>
              </a:rPr>
              <a:t>Halm and Amoako, 2008</a:t>
            </a:r>
            <a:endParaRPr sz="18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7"/>
          <p:cNvSpPr txBox="1">
            <a:spLocks noGrp="1"/>
          </p:cNvSpPr>
          <p:nvPr>
            <p:ph type="title"/>
          </p:nvPr>
        </p:nvSpPr>
        <p:spPr>
          <a:xfrm>
            <a:off x="568450" y="286600"/>
            <a:ext cx="8178300" cy="14508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US"/>
              <a:t>Why is Lifestyle Medicine Important?</a:t>
            </a:r>
            <a:endParaRPr/>
          </a:p>
        </p:txBody>
      </p:sp>
      <p:sp>
        <p:nvSpPr>
          <p:cNvPr id="185" name="Google Shape;185;p27"/>
          <p:cNvSpPr txBox="1">
            <a:spLocks noGrp="1"/>
          </p:cNvSpPr>
          <p:nvPr>
            <p:ph type="body" idx="1"/>
          </p:nvPr>
        </p:nvSpPr>
        <p:spPr>
          <a:xfrm>
            <a:off x="822960" y="2074959"/>
            <a:ext cx="7543800" cy="4023300"/>
          </a:xfrm>
          <a:prstGeom prst="rect">
            <a:avLst/>
          </a:prstGeom>
        </p:spPr>
        <p:txBody>
          <a:bodyPr spcFirstLastPara="1" wrap="square" lIns="0" tIns="34275" rIns="0" bIns="34275" anchor="t" anchorCtr="0">
            <a:noAutofit/>
          </a:bodyPr>
          <a:lstStyle/>
          <a:p>
            <a:pPr marL="0" lvl="0" indent="0" algn="ctr" rtl="0">
              <a:spcBef>
                <a:spcPts val="900"/>
              </a:spcBef>
              <a:spcAft>
                <a:spcPts val="200"/>
              </a:spcAft>
              <a:buNone/>
            </a:pPr>
            <a:r>
              <a:rPr lang="en-US" sz="3600">
                <a:solidFill>
                  <a:srgbClr val="333333"/>
                </a:solidFill>
                <a:latin typeface="Franklin Gothic"/>
                <a:ea typeface="Franklin Gothic"/>
                <a:cs typeface="Franklin Gothic"/>
                <a:sym typeface="Franklin Gothic"/>
              </a:rPr>
              <a:t>“Lifestyle practices and health habits are among the nation’s most important health determinants. Changing unhealthy behaviors is foundational to medical care, disease prevention, and health promotion.” </a:t>
            </a:r>
            <a:endParaRPr sz="3600">
              <a:latin typeface="Franklin Gothic"/>
              <a:ea typeface="Franklin Gothic"/>
              <a:cs typeface="Franklin Gothic"/>
              <a:sym typeface="Franklin Gothic"/>
            </a:endParaRPr>
          </a:p>
        </p:txBody>
      </p:sp>
      <p:sp>
        <p:nvSpPr>
          <p:cNvPr id="186" name="Google Shape;186;p27"/>
          <p:cNvSpPr txBox="1"/>
          <p:nvPr/>
        </p:nvSpPr>
        <p:spPr>
          <a:xfrm>
            <a:off x="6428700" y="6435800"/>
            <a:ext cx="2715300" cy="302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sz="1000">
                <a:solidFill>
                  <a:schemeClr val="lt1"/>
                </a:solidFill>
                <a:latin typeface="Franklin Gothic"/>
                <a:ea typeface="Franklin Gothic"/>
                <a:cs typeface="Franklin Gothic"/>
                <a:sym typeface="Franklin Gothic"/>
              </a:rPr>
              <a:t>American College of Lifestyle Medicine, 2020</a:t>
            </a:r>
            <a:endParaRPr sz="1800">
              <a:solidFill>
                <a:schemeClr val="dk1"/>
              </a:solidFill>
              <a:latin typeface="Calibri"/>
              <a:ea typeface="Calibri"/>
              <a:cs typeface="Calibri"/>
              <a:sym typeface="Calibri"/>
            </a:endParaRPr>
          </a:p>
        </p:txBody>
      </p:sp>
      <p:sp>
        <p:nvSpPr>
          <p:cNvPr id="187" name="Google Shape;187;p27"/>
          <p:cNvSpPr txBox="1"/>
          <p:nvPr/>
        </p:nvSpPr>
        <p:spPr>
          <a:xfrm>
            <a:off x="-3194625" y="2135525"/>
            <a:ext cx="7347600" cy="85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Libre Franklin"/>
              <a:ea typeface="Libre Franklin"/>
              <a:cs typeface="Libre Franklin"/>
              <a:sym typeface="Libre Franklin"/>
            </a:endParaRPr>
          </a:p>
        </p:txBody>
      </p:sp>
      <p:sp>
        <p:nvSpPr>
          <p:cNvPr id="188" name="Google Shape;188;p27"/>
          <p:cNvSpPr txBox="1"/>
          <p:nvPr/>
        </p:nvSpPr>
        <p:spPr>
          <a:xfrm>
            <a:off x="-3246700" y="1597300"/>
            <a:ext cx="7347600" cy="85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Libre Franklin"/>
              <a:ea typeface="Libre Franklin"/>
              <a:cs typeface="Libre Franklin"/>
              <a:sym typeface="Libre Franklin"/>
            </a:endParaRPr>
          </a:p>
        </p:txBody>
      </p:sp>
      <p:sp>
        <p:nvSpPr>
          <p:cNvPr id="189" name="Google Shape;189;p27"/>
          <p:cNvSpPr txBox="1"/>
          <p:nvPr/>
        </p:nvSpPr>
        <p:spPr>
          <a:xfrm>
            <a:off x="-3194625" y="1666750"/>
            <a:ext cx="7347600" cy="85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Libre Franklin"/>
              <a:ea typeface="Libre Franklin"/>
              <a:cs typeface="Libre Franklin"/>
              <a:sym typeface="Libre Franklin"/>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62"/>
          <p:cNvSpPr txBox="1">
            <a:spLocks noGrp="1"/>
          </p:cNvSpPr>
          <p:nvPr>
            <p:ph type="title"/>
          </p:nvPr>
        </p:nvSpPr>
        <p:spPr>
          <a:xfrm>
            <a:off x="822960" y="286603"/>
            <a:ext cx="7543800" cy="14508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US"/>
              <a:t>Efficacy of Healthcare Counseling </a:t>
            </a:r>
            <a:endParaRPr/>
          </a:p>
        </p:txBody>
      </p:sp>
      <p:sp>
        <p:nvSpPr>
          <p:cNvPr id="487" name="Google Shape;487;p62"/>
          <p:cNvSpPr txBox="1">
            <a:spLocks noGrp="1"/>
          </p:cNvSpPr>
          <p:nvPr>
            <p:ph type="body" idx="1"/>
          </p:nvPr>
        </p:nvSpPr>
        <p:spPr>
          <a:xfrm>
            <a:off x="822960" y="1845734"/>
            <a:ext cx="7543800" cy="4023300"/>
          </a:xfrm>
          <a:prstGeom prst="rect">
            <a:avLst/>
          </a:prstGeom>
        </p:spPr>
        <p:txBody>
          <a:bodyPr spcFirstLastPara="1" wrap="square" lIns="0" tIns="34275" rIns="0" bIns="34275" anchor="t" anchorCtr="0">
            <a:noAutofit/>
          </a:bodyPr>
          <a:lstStyle/>
          <a:p>
            <a:pPr marL="342900" lvl="0" indent="0" algn="ctr" rtl="0">
              <a:spcBef>
                <a:spcPts val="0"/>
              </a:spcBef>
              <a:spcAft>
                <a:spcPts val="0"/>
              </a:spcAft>
              <a:buNone/>
            </a:pPr>
            <a:r>
              <a:rPr lang="en-US" sz="3200">
                <a:solidFill>
                  <a:schemeClr val="lt2"/>
                </a:solidFill>
                <a:latin typeface="Franklin Gothic"/>
                <a:ea typeface="Franklin Gothic"/>
                <a:cs typeface="Franklin Gothic"/>
                <a:sym typeface="Franklin Gothic"/>
              </a:rPr>
              <a:t>In a 2008 study of hypertensive patients, what % received counseling to engage in physical activity as a way to manage their hypertension? </a:t>
            </a:r>
            <a:endParaRPr sz="3200">
              <a:solidFill>
                <a:schemeClr val="lt2"/>
              </a:solidFill>
              <a:latin typeface="Franklin Gothic"/>
              <a:ea typeface="Franklin Gothic"/>
              <a:cs typeface="Franklin Gothic"/>
              <a:sym typeface="Franklin Gothic"/>
            </a:endParaRPr>
          </a:p>
          <a:p>
            <a:pPr marL="3028950" lvl="0" indent="171450" algn="l" rtl="0">
              <a:spcBef>
                <a:spcPts val="560"/>
              </a:spcBef>
              <a:spcAft>
                <a:spcPts val="0"/>
              </a:spcAft>
              <a:buNone/>
            </a:pPr>
            <a:endParaRPr sz="2800" b="1">
              <a:solidFill>
                <a:schemeClr val="accent1"/>
              </a:solidFill>
              <a:latin typeface="Franklin Gothic"/>
              <a:ea typeface="Franklin Gothic"/>
              <a:cs typeface="Franklin Gothic"/>
              <a:sym typeface="Franklin Gothic"/>
            </a:endParaRPr>
          </a:p>
          <a:p>
            <a:pPr marL="342900" lvl="0" indent="0" algn="l" rtl="0">
              <a:spcBef>
                <a:spcPts val="640"/>
              </a:spcBef>
              <a:spcAft>
                <a:spcPts val="0"/>
              </a:spcAft>
              <a:buNone/>
            </a:pPr>
            <a:endParaRPr b="1">
              <a:solidFill>
                <a:schemeClr val="accent4"/>
              </a:solidFill>
              <a:latin typeface="Franklin Gothic"/>
              <a:ea typeface="Franklin Gothic"/>
              <a:cs typeface="Franklin Gothic"/>
              <a:sym typeface="Franklin Gothic"/>
            </a:endParaRPr>
          </a:p>
        </p:txBody>
      </p:sp>
      <p:sp>
        <p:nvSpPr>
          <p:cNvPr id="488" name="Google Shape;488;p62"/>
          <p:cNvSpPr txBox="1"/>
          <p:nvPr/>
        </p:nvSpPr>
        <p:spPr>
          <a:xfrm>
            <a:off x="0" y="6369325"/>
            <a:ext cx="9144000" cy="12003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chemeClr val="dk1"/>
              </a:buClr>
              <a:buFont typeface="Arial"/>
              <a:buNone/>
            </a:pPr>
            <a:r>
              <a:rPr lang="en-US" sz="1000">
                <a:solidFill>
                  <a:schemeClr val="lt1"/>
                </a:solidFill>
                <a:latin typeface="Franklin Gothic"/>
                <a:ea typeface="Franklin Gothic"/>
                <a:cs typeface="Franklin Gothic"/>
                <a:sym typeface="Franklin Gothic"/>
              </a:rPr>
              <a:t>Halm and Amoako, 2008</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000">
              <a:solidFill>
                <a:srgbClr val="FFFFFF"/>
              </a:solidFill>
              <a:latin typeface="Franklin Gothic"/>
              <a:ea typeface="Franklin Gothic"/>
              <a:cs typeface="Franklin Gothic"/>
              <a:sym typeface="Franklin Gothic"/>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9" name="Google Shape;489;p62"/>
          <p:cNvSpPr txBox="1"/>
          <p:nvPr/>
        </p:nvSpPr>
        <p:spPr>
          <a:xfrm>
            <a:off x="-696250" y="2332400"/>
            <a:ext cx="8668200" cy="856200"/>
          </a:xfrm>
          <a:prstGeom prst="rect">
            <a:avLst/>
          </a:prstGeom>
          <a:noFill/>
          <a:ln>
            <a:noFill/>
          </a:ln>
        </p:spPr>
        <p:txBody>
          <a:bodyPr spcFirstLastPara="1" wrap="square" lIns="91425" tIns="91425" rIns="91425" bIns="91425" anchor="t" anchorCtr="0">
            <a:noAutofit/>
          </a:bodyPr>
          <a:lstStyle/>
          <a:p>
            <a:pPr marL="3028950" lvl="0" indent="171450" algn="l" rtl="0">
              <a:lnSpc>
                <a:spcPct val="90000"/>
              </a:lnSpc>
              <a:spcBef>
                <a:spcPts val="560"/>
              </a:spcBef>
              <a:spcAft>
                <a:spcPts val="0"/>
              </a:spcAft>
              <a:buClr>
                <a:schemeClr val="dk1"/>
              </a:buClr>
              <a:buSzPts val="1100"/>
              <a:buFont typeface="Arial"/>
              <a:buNone/>
            </a:pPr>
            <a:r>
              <a:rPr lang="en-US" sz="20000" b="1">
                <a:solidFill>
                  <a:schemeClr val="accent1"/>
                </a:solidFill>
                <a:latin typeface="Franklin Gothic"/>
                <a:ea typeface="Franklin Gothic"/>
                <a:cs typeface="Franklin Gothic"/>
                <a:sym typeface="Franklin Gothic"/>
              </a:rPr>
              <a:t>33%</a:t>
            </a:r>
            <a:endParaRPr sz="20000">
              <a:latin typeface="Libre Franklin"/>
              <a:ea typeface="Libre Franklin"/>
              <a:cs typeface="Libre Franklin"/>
              <a:sym typeface="Libre Franklin"/>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63"/>
          <p:cNvSpPr txBox="1">
            <a:spLocks noGrp="1"/>
          </p:cNvSpPr>
          <p:nvPr>
            <p:ph type="title"/>
          </p:nvPr>
        </p:nvSpPr>
        <p:spPr>
          <a:xfrm>
            <a:off x="822960" y="286603"/>
            <a:ext cx="7543800" cy="14508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US"/>
              <a:t>Efficacy of Healthcare Counseling </a:t>
            </a:r>
            <a:endParaRPr/>
          </a:p>
        </p:txBody>
      </p:sp>
      <p:sp>
        <p:nvSpPr>
          <p:cNvPr id="496" name="Google Shape;496;p63"/>
          <p:cNvSpPr txBox="1">
            <a:spLocks noGrp="1"/>
          </p:cNvSpPr>
          <p:nvPr>
            <p:ph type="body" idx="1"/>
          </p:nvPr>
        </p:nvSpPr>
        <p:spPr>
          <a:xfrm>
            <a:off x="822960" y="1845734"/>
            <a:ext cx="7543800" cy="4023300"/>
          </a:xfrm>
          <a:prstGeom prst="rect">
            <a:avLst/>
          </a:prstGeom>
        </p:spPr>
        <p:txBody>
          <a:bodyPr spcFirstLastPara="1" wrap="square" lIns="0" tIns="34275" rIns="0" bIns="34275" anchor="t" anchorCtr="0">
            <a:noAutofit/>
          </a:bodyPr>
          <a:lstStyle/>
          <a:p>
            <a:pPr marL="342900" lvl="0" indent="0" algn="ctr" rtl="0">
              <a:spcBef>
                <a:spcPts val="0"/>
              </a:spcBef>
              <a:spcAft>
                <a:spcPts val="0"/>
              </a:spcAft>
              <a:buNone/>
            </a:pPr>
            <a:r>
              <a:rPr lang="en-US" sz="3200">
                <a:solidFill>
                  <a:schemeClr val="lt2"/>
                </a:solidFill>
                <a:latin typeface="Franklin Gothic"/>
                <a:ea typeface="Franklin Gothic"/>
                <a:cs typeface="Franklin Gothic"/>
                <a:sym typeface="Franklin Gothic"/>
              </a:rPr>
              <a:t>In a 2008 study of hypertensive patients, what % received counseling to engage in physical activity as a way to manage their hypertension? </a:t>
            </a:r>
            <a:endParaRPr sz="2800" b="1">
              <a:solidFill>
                <a:schemeClr val="accent1"/>
              </a:solidFill>
              <a:latin typeface="Franklin Gothic"/>
              <a:ea typeface="Franklin Gothic"/>
              <a:cs typeface="Franklin Gothic"/>
              <a:sym typeface="Franklin Gothic"/>
            </a:endParaRPr>
          </a:p>
          <a:p>
            <a:pPr marL="342900" lvl="0" indent="0" algn="ctr" rtl="0">
              <a:spcBef>
                <a:spcPts val="640"/>
              </a:spcBef>
              <a:spcAft>
                <a:spcPts val="0"/>
              </a:spcAft>
              <a:buNone/>
            </a:pPr>
            <a:r>
              <a:rPr lang="en-US" sz="3200">
                <a:solidFill>
                  <a:schemeClr val="dk1"/>
                </a:solidFill>
                <a:latin typeface="Franklin Gothic"/>
                <a:ea typeface="Franklin Gothic"/>
                <a:cs typeface="Franklin Gothic"/>
                <a:sym typeface="Franklin Gothic"/>
              </a:rPr>
              <a:t>Of the patients who were counseled, what % followed the recommendations to exercise and reduced their blood pressure? </a:t>
            </a:r>
            <a:endParaRPr sz="3200">
              <a:solidFill>
                <a:schemeClr val="dk1"/>
              </a:solidFill>
              <a:latin typeface="Franklin Gothic"/>
              <a:ea typeface="Franklin Gothic"/>
              <a:cs typeface="Franklin Gothic"/>
              <a:sym typeface="Franklin Gothic"/>
            </a:endParaRPr>
          </a:p>
          <a:p>
            <a:pPr marL="742950" lvl="0" indent="0" algn="l" rtl="0">
              <a:spcBef>
                <a:spcPts val="560"/>
              </a:spcBef>
              <a:spcAft>
                <a:spcPts val="0"/>
              </a:spcAft>
              <a:buNone/>
            </a:pPr>
            <a:endParaRPr b="1">
              <a:solidFill>
                <a:schemeClr val="accent4"/>
              </a:solidFill>
              <a:latin typeface="Franklin Gothic"/>
              <a:ea typeface="Franklin Gothic"/>
              <a:cs typeface="Franklin Gothic"/>
              <a:sym typeface="Franklin Gothic"/>
            </a:endParaRPr>
          </a:p>
        </p:txBody>
      </p:sp>
      <p:sp>
        <p:nvSpPr>
          <p:cNvPr id="497" name="Google Shape;497;p63"/>
          <p:cNvSpPr txBox="1"/>
          <p:nvPr/>
        </p:nvSpPr>
        <p:spPr>
          <a:xfrm>
            <a:off x="0" y="6369325"/>
            <a:ext cx="9144000" cy="12003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chemeClr val="dk1"/>
              </a:buClr>
              <a:buFont typeface="Arial"/>
              <a:buNone/>
            </a:pPr>
            <a:r>
              <a:rPr lang="en-US" sz="1000">
                <a:solidFill>
                  <a:schemeClr val="lt1"/>
                </a:solidFill>
                <a:latin typeface="Franklin Gothic"/>
                <a:ea typeface="Franklin Gothic"/>
                <a:cs typeface="Franklin Gothic"/>
                <a:sym typeface="Franklin Gothic"/>
              </a:rPr>
              <a:t>Halm and Amoako, 2008</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000">
              <a:solidFill>
                <a:srgbClr val="FFFFFF"/>
              </a:solidFill>
              <a:latin typeface="Franklin Gothic"/>
              <a:ea typeface="Franklin Gothic"/>
              <a:cs typeface="Franklin Gothic"/>
              <a:sym typeface="Franklin Gothic"/>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64"/>
          <p:cNvSpPr txBox="1">
            <a:spLocks noGrp="1"/>
          </p:cNvSpPr>
          <p:nvPr>
            <p:ph type="title"/>
          </p:nvPr>
        </p:nvSpPr>
        <p:spPr>
          <a:xfrm>
            <a:off x="822960" y="286603"/>
            <a:ext cx="7543800" cy="14508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US"/>
              <a:t>Efficacy of Healthcare Counseling </a:t>
            </a:r>
            <a:endParaRPr/>
          </a:p>
        </p:txBody>
      </p:sp>
      <p:sp>
        <p:nvSpPr>
          <p:cNvPr id="504" name="Google Shape;504;p64"/>
          <p:cNvSpPr txBox="1">
            <a:spLocks noGrp="1"/>
          </p:cNvSpPr>
          <p:nvPr>
            <p:ph type="body" idx="1"/>
          </p:nvPr>
        </p:nvSpPr>
        <p:spPr>
          <a:xfrm>
            <a:off x="822960" y="1845734"/>
            <a:ext cx="7543800" cy="4023300"/>
          </a:xfrm>
          <a:prstGeom prst="rect">
            <a:avLst/>
          </a:prstGeom>
        </p:spPr>
        <p:txBody>
          <a:bodyPr spcFirstLastPara="1" wrap="square" lIns="0" tIns="34275" rIns="0" bIns="34275" anchor="t" anchorCtr="0">
            <a:noAutofit/>
          </a:bodyPr>
          <a:lstStyle/>
          <a:p>
            <a:pPr marL="342900" lvl="0" indent="0" algn="ctr" rtl="0">
              <a:spcBef>
                <a:spcPts val="0"/>
              </a:spcBef>
              <a:spcAft>
                <a:spcPts val="0"/>
              </a:spcAft>
              <a:buNone/>
            </a:pPr>
            <a:r>
              <a:rPr lang="en-US" sz="3200">
                <a:solidFill>
                  <a:schemeClr val="lt2"/>
                </a:solidFill>
                <a:latin typeface="Franklin Gothic"/>
                <a:ea typeface="Franklin Gothic"/>
                <a:cs typeface="Franklin Gothic"/>
                <a:sym typeface="Franklin Gothic"/>
              </a:rPr>
              <a:t>In a 2008 study of hypertensive patients, what % received counseling to engage in physical activity as a way to manage their hypertension? </a:t>
            </a:r>
            <a:endParaRPr sz="2800" b="1">
              <a:solidFill>
                <a:schemeClr val="accent1"/>
              </a:solidFill>
              <a:latin typeface="Franklin Gothic"/>
              <a:ea typeface="Franklin Gothic"/>
              <a:cs typeface="Franklin Gothic"/>
              <a:sym typeface="Franklin Gothic"/>
            </a:endParaRPr>
          </a:p>
          <a:p>
            <a:pPr marL="342900" lvl="0" indent="0" algn="ctr" rtl="0">
              <a:spcBef>
                <a:spcPts val="640"/>
              </a:spcBef>
              <a:spcAft>
                <a:spcPts val="0"/>
              </a:spcAft>
              <a:buNone/>
            </a:pPr>
            <a:r>
              <a:rPr lang="en-US" sz="3200">
                <a:solidFill>
                  <a:schemeClr val="lt2"/>
                </a:solidFill>
                <a:latin typeface="Franklin Gothic"/>
                <a:ea typeface="Franklin Gothic"/>
                <a:cs typeface="Franklin Gothic"/>
                <a:sym typeface="Franklin Gothic"/>
              </a:rPr>
              <a:t>Of the patients who were counseled, what % followed the recommendations to exercise and reduced their blood pressure? </a:t>
            </a:r>
            <a:endParaRPr sz="3200">
              <a:solidFill>
                <a:schemeClr val="lt2"/>
              </a:solidFill>
              <a:latin typeface="Franklin Gothic"/>
              <a:ea typeface="Franklin Gothic"/>
              <a:cs typeface="Franklin Gothic"/>
              <a:sym typeface="Franklin Gothic"/>
            </a:endParaRPr>
          </a:p>
          <a:p>
            <a:pPr marL="742950" lvl="0" indent="0" algn="l" rtl="0">
              <a:spcBef>
                <a:spcPts val="560"/>
              </a:spcBef>
              <a:spcAft>
                <a:spcPts val="0"/>
              </a:spcAft>
              <a:buNone/>
            </a:pPr>
            <a:endParaRPr b="1">
              <a:solidFill>
                <a:schemeClr val="accent4"/>
              </a:solidFill>
              <a:latin typeface="Franklin Gothic"/>
              <a:ea typeface="Franklin Gothic"/>
              <a:cs typeface="Franklin Gothic"/>
              <a:sym typeface="Franklin Gothic"/>
            </a:endParaRPr>
          </a:p>
        </p:txBody>
      </p:sp>
      <p:sp>
        <p:nvSpPr>
          <p:cNvPr id="505" name="Google Shape;505;p64"/>
          <p:cNvSpPr txBox="1"/>
          <p:nvPr/>
        </p:nvSpPr>
        <p:spPr>
          <a:xfrm>
            <a:off x="0" y="6369325"/>
            <a:ext cx="9144000" cy="12003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chemeClr val="dk1"/>
              </a:buClr>
              <a:buFont typeface="Arial"/>
              <a:buNone/>
            </a:pPr>
            <a:r>
              <a:rPr lang="en-US" sz="1000">
                <a:solidFill>
                  <a:schemeClr val="lt1"/>
                </a:solidFill>
                <a:latin typeface="Franklin Gothic"/>
                <a:ea typeface="Franklin Gothic"/>
                <a:cs typeface="Franklin Gothic"/>
                <a:sym typeface="Franklin Gothic"/>
              </a:rPr>
              <a:t>Halm and Amoako, 2008</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000">
              <a:solidFill>
                <a:srgbClr val="FFFFFF"/>
              </a:solidFill>
              <a:latin typeface="Franklin Gothic"/>
              <a:ea typeface="Franklin Gothic"/>
              <a:cs typeface="Franklin Gothic"/>
              <a:sym typeface="Franklin Gothic"/>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6" name="Google Shape;506;p64"/>
          <p:cNvSpPr txBox="1"/>
          <p:nvPr/>
        </p:nvSpPr>
        <p:spPr>
          <a:xfrm>
            <a:off x="1985750" y="3266125"/>
            <a:ext cx="5218200" cy="310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0" b="1">
                <a:solidFill>
                  <a:schemeClr val="accent4"/>
                </a:solidFill>
                <a:latin typeface="Franklin Gothic"/>
                <a:ea typeface="Franklin Gothic"/>
                <a:cs typeface="Franklin Gothic"/>
                <a:sym typeface="Franklin Gothic"/>
              </a:rPr>
              <a:t>71%</a:t>
            </a:r>
            <a:endParaRPr sz="20000" b="1">
              <a:solidFill>
                <a:schemeClr val="accent4"/>
              </a:solidFill>
              <a:latin typeface="Franklin Gothic"/>
              <a:ea typeface="Franklin Gothic"/>
              <a:cs typeface="Franklin Gothic"/>
              <a:sym typeface="Franklin Gothic"/>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65"/>
          <p:cNvSpPr txBox="1">
            <a:spLocks noGrp="1"/>
          </p:cNvSpPr>
          <p:nvPr>
            <p:ph type="title"/>
          </p:nvPr>
        </p:nvSpPr>
        <p:spPr>
          <a:xfrm>
            <a:off x="822960" y="286603"/>
            <a:ext cx="7543800" cy="14508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US"/>
              <a:t>There is Minimal Training on Exercise &amp; Nutrition Counseling in Medical School</a:t>
            </a:r>
            <a:endParaRPr/>
          </a:p>
        </p:txBody>
      </p:sp>
      <p:sp>
        <p:nvSpPr>
          <p:cNvPr id="513" name="Google Shape;513;p65"/>
          <p:cNvSpPr txBox="1">
            <a:spLocks noGrp="1"/>
          </p:cNvSpPr>
          <p:nvPr>
            <p:ph type="body" idx="1"/>
          </p:nvPr>
        </p:nvSpPr>
        <p:spPr>
          <a:xfrm>
            <a:off x="822960" y="2203984"/>
            <a:ext cx="7543800" cy="4023300"/>
          </a:xfrm>
          <a:prstGeom prst="rect">
            <a:avLst/>
          </a:prstGeom>
        </p:spPr>
        <p:txBody>
          <a:bodyPr spcFirstLastPara="1" wrap="square" lIns="0" tIns="34275" rIns="0" bIns="34275" anchor="t" anchorCtr="0">
            <a:noAutofit/>
          </a:bodyPr>
          <a:lstStyle/>
          <a:p>
            <a:pPr marL="457200" lvl="0" indent="-393700" algn="l" rtl="0">
              <a:lnSpc>
                <a:spcPct val="115000"/>
              </a:lnSpc>
              <a:spcBef>
                <a:spcPts val="0"/>
              </a:spcBef>
              <a:spcAft>
                <a:spcPts val="0"/>
              </a:spcAft>
              <a:buClr>
                <a:srgbClr val="111111"/>
              </a:buClr>
              <a:buSzPts val="2600"/>
              <a:buFont typeface="Franklin Gothic"/>
              <a:buChar char="•"/>
            </a:pPr>
            <a:r>
              <a:rPr lang="en-US" sz="2600" b="1">
                <a:solidFill>
                  <a:srgbClr val="111111"/>
                </a:solidFill>
                <a:latin typeface="Franklin Gothic"/>
                <a:ea typeface="Franklin Gothic"/>
                <a:cs typeface="Franklin Gothic"/>
                <a:sym typeface="Franklin Gothic"/>
              </a:rPr>
              <a:t>1975- “Will Physicians of the Future be Able to Prescribe Exercise?”</a:t>
            </a:r>
            <a:endParaRPr sz="2600" b="1">
              <a:solidFill>
                <a:srgbClr val="111111"/>
              </a:solidFill>
              <a:latin typeface="Franklin Gothic"/>
              <a:ea typeface="Franklin Gothic"/>
              <a:cs typeface="Franklin Gothic"/>
              <a:sym typeface="Franklin Gothic"/>
            </a:endParaRPr>
          </a:p>
          <a:p>
            <a:pPr marL="457200" lvl="0" indent="-393700" algn="l" rtl="0">
              <a:lnSpc>
                <a:spcPct val="115000"/>
              </a:lnSpc>
              <a:spcBef>
                <a:spcPts val="50"/>
              </a:spcBef>
              <a:spcAft>
                <a:spcPts val="0"/>
              </a:spcAft>
              <a:buClr>
                <a:srgbClr val="111111"/>
              </a:buClr>
              <a:buSzPts val="2600"/>
              <a:buFont typeface="Franklin Gothic"/>
              <a:buChar char="•"/>
            </a:pPr>
            <a:r>
              <a:rPr lang="en-US" sz="2600" b="1">
                <a:solidFill>
                  <a:srgbClr val="C00000"/>
                </a:solidFill>
                <a:highlight>
                  <a:srgbClr val="FFFFFF"/>
                </a:highlight>
                <a:latin typeface="Franklin Gothic"/>
                <a:ea typeface="Franklin Gothic"/>
                <a:cs typeface="Franklin Gothic"/>
                <a:sym typeface="Franklin Gothic"/>
              </a:rPr>
              <a:t>71%</a:t>
            </a:r>
            <a:r>
              <a:rPr lang="en-US" sz="2600" b="1">
                <a:solidFill>
                  <a:srgbClr val="111111"/>
                </a:solidFill>
                <a:highlight>
                  <a:srgbClr val="FFFFFF"/>
                </a:highlight>
                <a:latin typeface="Franklin Gothic"/>
                <a:ea typeface="Franklin Gothic"/>
                <a:cs typeface="Franklin Gothic"/>
                <a:sym typeface="Franklin Gothic"/>
              </a:rPr>
              <a:t> of medical schools </a:t>
            </a:r>
            <a:r>
              <a:rPr lang="en-US" sz="2600" b="1">
                <a:solidFill>
                  <a:srgbClr val="C00000"/>
                </a:solidFill>
                <a:highlight>
                  <a:srgbClr val="FFFFFF"/>
                </a:highlight>
                <a:latin typeface="Franklin Gothic"/>
                <a:ea typeface="Franklin Gothic"/>
                <a:cs typeface="Franklin Gothic"/>
                <a:sym typeface="Franklin Gothic"/>
              </a:rPr>
              <a:t>fail to meet the minimum</a:t>
            </a:r>
            <a:r>
              <a:rPr lang="en-US" sz="2600" b="1">
                <a:solidFill>
                  <a:srgbClr val="111111"/>
                </a:solidFill>
                <a:highlight>
                  <a:srgbClr val="FFFFFF"/>
                </a:highlight>
                <a:latin typeface="Franklin Gothic"/>
                <a:ea typeface="Franklin Gothic"/>
                <a:cs typeface="Franklin Gothic"/>
                <a:sym typeface="Franklin Gothic"/>
              </a:rPr>
              <a:t> recommendation of 25 hours of nutrition education</a:t>
            </a:r>
            <a:endParaRPr sz="2600" b="1">
              <a:solidFill>
                <a:srgbClr val="111111"/>
              </a:solidFill>
              <a:highlight>
                <a:srgbClr val="FFFFFF"/>
              </a:highlight>
              <a:latin typeface="Franklin Gothic"/>
              <a:ea typeface="Franklin Gothic"/>
              <a:cs typeface="Franklin Gothic"/>
              <a:sym typeface="Franklin Gothic"/>
            </a:endParaRPr>
          </a:p>
          <a:p>
            <a:pPr marL="457200" lvl="0" indent="-393700" algn="l" rtl="0">
              <a:lnSpc>
                <a:spcPct val="115000"/>
              </a:lnSpc>
              <a:spcBef>
                <a:spcPts val="50"/>
              </a:spcBef>
              <a:spcAft>
                <a:spcPts val="0"/>
              </a:spcAft>
              <a:buClr>
                <a:srgbClr val="111111"/>
              </a:buClr>
              <a:buSzPts val="2600"/>
              <a:buFont typeface="Franklin Gothic"/>
              <a:buChar char="•"/>
            </a:pPr>
            <a:r>
              <a:rPr lang="en-US" sz="2600" b="1">
                <a:solidFill>
                  <a:srgbClr val="111111"/>
                </a:solidFill>
                <a:highlight>
                  <a:srgbClr val="FFFFFF"/>
                </a:highlight>
                <a:latin typeface="Franklin Gothic"/>
                <a:ea typeface="Franklin Gothic"/>
                <a:cs typeface="Franklin Gothic"/>
                <a:sym typeface="Franklin Gothic"/>
              </a:rPr>
              <a:t>36% provided 12 or fewer hours,</a:t>
            </a:r>
            <a:endParaRPr sz="2600" b="1">
              <a:solidFill>
                <a:srgbClr val="111111"/>
              </a:solidFill>
              <a:highlight>
                <a:srgbClr val="FFFFFF"/>
              </a:highlight>
              <a:latin typeface="Franklin Gothic"/>
              <a:ea typeface="Franklin Gothic"/>
              <a:cs typeface="Franklin Gothic"/>
              <a:sym typeface="Franklin Gothic"/>
            </a:endParaRPr>
          </a:p>
          <a:p>
            <a:pPr marL="457200" lvl="0" indent="-393700" algn="l" rtl="0">
              <a:lnSpc>
                <a:spcPct val="115000"/>
              </a:lnSpc>
              <a:spcBef>
                <a:spcPts val="50"/>
              </a:spcBef>
              <a:spcAft>
                <a:spcPts val="0"/>
              </a:spcAft>
              <a:buClr>
                <a:srgbClr val="111111"/>
              </a:buClr>
              <a:buSzPts val="2600"/>
              <a:buFont typeface="Franklin Gothic"/>
              <a:buChar char="•"/>
            </a:pPr>
            <a:r>
              <a:rPr lang="en-US" sz="2600" b="1">
                <a:solidFill>
                  <a:srgbClr val="C00000"/>
                </a:solidFill>
                <a:highlight>
                  <a:srgbClr val="FFFFFF"/>
                </a:highlight>
                <a:latin typeface="Franklin Gothic"/>
                <a:ea typeface="Franklin Gothic"/>
                <a:cs typeface="Franklin Gothic"/>
                <a:sym typeface="Franklin Gothic"/>
              </a:rPr>
              <a:t>9%</a:t>
            </a:r>
            <a:r>
              <a:rPr lang="en-US" sz="2600" b="1">
                <a:solidFill>
                  <a:srgbClr val="111111"/>
                </a:solidFill>
                <a:highlight>
                  <a:srgbClr val="FFFFFF"/>
                </a:highlight>
                <a:latin typeface="Franklin Gothic"/>
                <a:ea typeface="Franklin Gothic"/>
                <a:cs typeface="Franklin Gothic"/>
                <a:sym typeface="Franklin Gothic"/>
              </a:rPr>
              <a:t> provided </a:t>
            </a:r>
            <a:r>
              <a:rPr lang="en-US" sz="2600" b="1">
                <a:solidFill>
                  <a:srgbClr val="C00000"/>
                </a:solidFill>
                <a:highlight>
                  <a:srgbClr val="FFFFFF"/>
                </a:highlight>
                <a:latin typeface="Franklin Gothic"/>
                <a:ea typeface="Franklin Gothic"/>
                <a:cs typeface="Franklin Gothic"/>
                <a:sym typeface="Franklin Gothic"/>
              </a:rPr>
              <a:t>no nutrition education at all.</a:t>
            </a:r>
            <a:endParaRPr sz="2600" b="1">
              <a:solidFill>
                <a:srgbClr val="C00000"/>
              </a:solidFill>
              <a:highlight>
                <a:srgbClr val="FFFFFF"/>
              </a:highlight>
              <a:latin typeface="Franklin Gothic"/>
              <a:ea typeface="Franklin Gothic"/>
              <a:cs typeface="Franklin Gothic"/>
              <a:sym typeface="Franklin Gothic"/>
            </a:endParaRPr>
          </a:p>
          <a:p>
            <a:pPr marL="457200" lvl="0" indent="0" algn="l" rtl="0">
              <a:lnSpc>
                <a:spcPct val="115000"/>
              </a:lnSpc>
              <a:spcBef>
                <a:spcPts val="900"/>
              </a:spcBef>
              <a:spcAft>
                <a:spcPts val="0"/>
              </a:spcAft>
              <a:buNone/>
            </a:pPr>
            <a:endParaRPr sz="2600">
              <a:solidFill>
                <a:srgbClr val="111111"/>
              </a:solidFill>
              <a:highlight>
                <a:srgbClr val="FFFFFF"/>
              </a:highlight>
              <a:latin typeface="Franklin Gothic"/>
              <a:ea typeface="Franklin Gothic"/>
              <a:cs typeface="Franklin Gothic"/>
              <a:sym typeface="Franklin Gothic"/>
            </a:endParaRPr>
          </a:p>
          <a:p>
            <a:pPr marL="0" lvl="0" indent="0" algn="l" rtl="0">
              <a:lnSpc>
                <a:spcPct val="115000"/>
              </a:lnSpc>
              <a:spcBef>
                <a:spcPts val="900"/>
              </a:spcBef>
              <a:spcAft>
                <a:spcPts val="200"/>
              </a:spcAft>
              <a:buNone/>
            </a:pPr>
            <a:endParaRPr sz="2600">
              <a:solidFill>
                <a:srgbClr val="111111"/>
              </a:solidFill>
              <a:highlight>
                <a:srgbClr val="FFFFFF"/>
              </a:highlight>
              <a:latin typeface="Franklin Gothic"/>
              <a:ea typeface="Franklin Gothic"/>
              <a:cs typeface="Franklin Gothic"/>
              <a:sym typeface="Franklin Gothic"/>
            </a:endParaRPr>
          </a:p>
        </p:txBody>
      </p:sp>
      <p:sp>
        <p:nvSpPr>
          <p:cNvPr id="514" name="Google Shape;514;p65"/>
          <p:cNvSpPr txBox="1"/>
          <p:nvPr/>
        </p:nvSpPr>
        <p:spPr>
          <a:xfrm>
            <a:off x="0" y="6378575"/>
            <a:ext cx="9144000" cy="856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Clr>
                <a:schemeClr val="dk1"/>
              </a:buClr>
              <a:buSzPts val="1100"/>
              <a:buFont typeface="Arial"/>
              <a:buNone/>
            </a:pPr>
            <a:r>
              <a:rPr lang="en-US" sz="1000">
                <a:solidFill>
                  <a:srgbClr val="FFFFFF"/>
                </a:solidFill>
                <a:latin typeface="Franklin Gothic"/>
                <a:ea typeface="Franklin Gothic"/>
                <a:cs typeface="Franklin Gothic"/>
                <a:sym typeface="Franklin Gothic"/>
              </a:rPr>
              <a:t>Adams et al, 2015</a:t>
            </a:r>
            <a:endParaRPr>
              <a:latin typeface="Libre Franklin"/>
              <a:ea typeface="Libre Franklin"/>
              <a:cs typeface="Libre Franklin"/>
              <a:sym typeface="Libre Franklin"/>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66"/>
          <p:cNvSpPr txBox="1">
            <a:spLocks noGrp="1"/>
          </p:cNvSpPr>
          <p:nvPr>
            <p:ph type="title"/>
          </p:nvPr>
        </p:nvSpPr>
        <p:spPr>
          <a:xfrm>
            <a:off x="822960" y="286603"/>
            <a:ext cx="7543800" cy="1450800"/>
          </a:xfrm>
          <a:prstGeom prst="rect">
            <a:avLst/>
          </a:prstGeom>
        </p:spPr>
        <p:txBody>
          <a:bodyPr spcFirstLastPara="1" wrap="square" lIns="68575" tIns="34275" rIns="68575" bIns="34275" anchor="b" anchorCtr="0">
            <a:noAutofit/>
          </a:bodyPr>
          <a:lstStyle/>
          <a:p>
            <a:pPr marL="0" lvl="0" indent="0" algn="ctr" rtl="0">
              <a:spcBef>
                <a:spcPts val="0"/>
              </a:spcBef>
              <a:spcAft>
                <a:spcPts val="0"/>
              </a:spcAft>
              <a:buNone/>
            </a:pPr>
            <a:r>
              <a:rPr lang="en-US"/>
              <a:t>6 Pillars of Lifestyle Medicine </a:t>
            </a:r>
            <a:endParaRPr/>
          </a:p>
        </p:txBody>
      </p:sp>
      <p:pic>
        <p:nvPicPr>
          <p:cNvPr id="521" name="Google Shape;521;p66"/>
          <p:cNvPicPr preferRelativeResize="0"/>
          <p:nvPr/>
        </p:nvPicPr>
        <p:blipFill>
          <a:blip r:embed="rId3">
            <a:alphaModFix/>
          </a:blip>
          <a:stretch>
            <a:fillRect/>
          </a:stretch>
        </p:blipFill>
        <p:spPr>
          <a:xfrm>
            <a:off x="152400" y="1889803"/>
            <a:ext cx="2590800" cy="4000500"/>
          </a:xfrm>
          <a:prstGeom prst="rect">
            <a:avLst/>
          </a:prstGeom>
          <a:noFill/>
          <a:ln>
            <a:noFill/>
          </a:ln>
        </p:spPr>
      </p:pic>
      <p:pic>
        <p:nvPicPr>
          <p:cNvPr id="522" name="Google Shape;522;p66"/>
          <p:cNvPicPr preferRelativeResize="0"/>
          <p:nvPr/>
        </p:nvPicPr>
        <p:blipFill>
          <a:blip r:embed="rId4">
            <a:alphaModFix/>
          </a:blip>
          <a:stretch>
            <a:fillRect/>
          </a:stretch>
        </p:blipFill>
        <p:spPr>
          <a:xfrm>
            <a:off x="3004874" y="1037175"/>
            <a:ext cx="5700800" cy="57008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67"/>
          <p:cNvSpPr txBox="1">
            <a:spLocks noGrp="1"/>
          </p:cNvSpPr>
          <p:nvPr>
            <p:ph type="title"/>
          </p:nvPr>
        </p:nvSpPr>
        <p:spPr>
          <a:xfrm>
            <a:off x="779560" y="5203270"/>
            <a:ext cx="7584900" cy="822900"/>
          </a:xfrm>
          <a:prstGeom prst="rect">
            <a:avLst/>
          </a:prstGeom>
        </p:spPr>
        <p:txBody>
          <a:bodyPr spcFirstLastPara="1" wrap="square" lIns="68575" tIns="0" rIns="68575" bIns="0" anchor="b" anchorCtr="0">
            <a:noAutofit/>
          </a:bodyPr>
          <a:lstStyle/>
          <a:p>
            <a:pPr marL="0" lvl="0" indent="0" algn="ctr" rtl="0">
              <a:spcBef>
                <a:spcPts val="0"/>
              </a:spcBef>
              <a:spcAft>
                <a:spcPts val="0"/>
              </a:spcAft>
              <a:buNone/>
            </a:pPr>
            <a:r>
              <a:rPr lang="en-US" sz="4000"/>
              <a:t>What Can We Do? </a:t>
            </a:r>
            <a:endParaRPr sz="4000"/>
          </a:p>
        </p:txBody>
      </p:sp>
      <p:sp>
        <p:nvSpPr>
          <p:cNvPr id="529" name="Google Shape;529;p67"/>
          <p:cNvSpPr txBox="1">
            <a:spLocks noGrp="1"/>
          </p:cNvSpPr>
          <p:nvPr>
            <p:ph type="body" idx="1"/>
          </p:nvPr>
        </p:nvSpPr>
        <p:spPr>
          <a:xfrm>
            <a:off x="10342006" y="6172900"/>
            <a:ext cx="3007500" cy="594300"/>
          </a:xfrm>
          <a:prstGeom prst="rect">
            <a:avLst/>
          </a:prstGeom>
        </p:spPr>
        <p:txBody>
          <a:bodyPr spcFirstLastPara="1" wrap="square" lIns="68575" tIns="0" rIns="68575" bIns="0" anchor="t" anchorCtr="0">
            <a:noAutofit/>
          </a:bodyPr>
          <a:lstStyle/>
          <a:p>
            <a:pPr marL="0" lvl="0" indent="0" algn="l" rtl="0">
              <a:spcBef>
                <a:spcPts val="0"/>
              </a:spcBef>
              <a:spcAft>
                <a:spcPts val="500"/>
              </a:spcAft>
              <a:buNone/>
            </a:pPr>
            <a:endParaRPr/>
          </a:p>
        </p:txBody>
      </p:sp>
      <p:pic>
        <p:nvPicPr>
          <p:cNvPr id="530" name="Google Shape;530;p67"/>
          <p:cNvPicPr preferRelativeResize="0"/>
          <p:nvPr/>
        </p:nvPicPr>
        <p:blipFill>
          <a:blip r:embed="rId3">
            <a:alphaModFix/>
          </a:blip>
          <a:stretch>
            <a:fillRect/>
          </a:stretch>
        </p:blipFill>
        <p:spPr>
          <a:xfrm>
            <a:off x="0" y="0"/>
            <a:ext cx="9143998" cy="49227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68"/>
          <p:cNvSpPr txBox="1">
            <a:spLocks noGrp="1"/>
          </p:cNvSpPr>
          <p:nvPr>
            <p:ph type="title"/>
          </p:nvPr>
        </p:nvSpPr>
        <p:spPr>
          <a:xfrm>
            <a:off x="822960" y="286603"/>
            <a:ext cx="7543800" cy="14508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US"/>
              <a:t>Become Part of the LM Movement</a:t>
            </a:r>
            <a:endParaRPr/>
          </a:p>
        </p:txBody>
      </p:sp>
      <p:sp>
        <p:nvSpPr>
          <p:cNvPr id="537" name="Google Shape;537;p68"/>
          <p:cNvSpPr txBox="1">
            <a:spLocks noGrp="1"/>
          </p:cNvSpPr>
          <p:nvPr>
            <p:ph type="body" idx="1"/>
          </p:nvPr>
        </p:nvSpPr>
        <p:spPr>
          <a:xfrm>
            <a:off x="822950" y="1845725"/>
            <a:ext cx="7543800" cy="4208400"/>
          </a:xfrm>
          <a:prstGeom prst="rect">
            <a:avLst/>
          </a:prstGeom>
        </p:spPr>
        <p:txBody>
          <a:bodyPr spcFirstLastPara="1" wrap="square" lIns="0" tIns="34275" rIns="0" bIns="34275" anchor="t" anchorCtr="0">
            <a:noAutofit/>
          </a:bodyPr>
          <a:lstStyle/>
          <a:p>
            <a:pPr marL="342900" lvl="0" indent="-320040" algn="l" rtl="0">
              <a:spcBef>
                <a:spcPts val="0"/>
              </a:spcBef>
              <a:spcAft>
                <a:spcPts val="0"/>
              </a:spcAft>
              <a:buClr>
                <a:schemeClr val="dk2"/>
              </a:buClr>
              <a:buSzPts val="2600"/>
              <a:buChar char="•"/>
            </a:pPr>
            <a:r>
              <a:rPr lang="en-US" sz="2600" b="1" u="sng">
                <a:solidFill>
                  <a:schemeClr val="accent1"/>
                </a:solidFill>
                <a:latin typeface="Franklin Gothic"/>
                <a:ea typeface="Franklin Gothic"/>
                <a:cs typeface="Franklin Gothic"/>
                <a:sym typeface="Franklin Gothic"/>
                <a:hlinkClick r:id="rId3"/>
              </a:rPr>
              <a:t>Join</a:t>
            </a:r>
            <a:r>
              <a:rPr lang="en-US" sz="2600">
                <a:solidFill>
                  <a:schemeClr val="dk1"/>
                </a:solidFill>
                <a:latin typeface="Franklin Gothic"/>
                <a:ea typeface="Franklin Gothic"/>
                <a:cs typeface="Franklin Gothic"/>
                <a:sym typeface="Franklin Gothic"/>
              </a:rPr>
              <a:t> the American College of Lifestyle Medicine (ACLM) and connect with others passionate about LM! </a:t>
            </a:r>
            <a:endParaRPr sz="2600">
              <a:solidFill>
                <a:schemeClr val="dk1"/>
              </a:solidFill>
              <a:latin typeface="Franklin Gothic"/>
              <a:ea typeface="Franklin Gothic"/>
              <a:cs typeface="Franklin Gothic"/>
              <a:sym typeface="Franklin Gothic"/>
            </a:endParaRPr>
          </a:p>
          <a:p>
            <a:pPr marL="742950" lvl="1" indent="-286385" algn="l" rtl="0">
              <a:spcBef>
                <a:spcPts val="518"/>
              </a:spcBef>
              <a:spcAft>
                <a:spcPts val="0"/>
              </a:spcAft>
              <a:buClr>
                <a:schemeClr val="dk1"/>
              </a:buClr>
              <a:buSzPts val="2600"/>
              <a:buFont typeface="Franklin Gothic"/>
              <a:buChar char="–"/>
            </a:pPr>
            <a:r>
              <a:rPr lang="en-US" sz="2600">
                <a:solidFill>
                  <a:schemeClr val="dk1"/>
                </a:solidFill>
                <a:latin typeface="Franklin Gothic"/>
                <a:ea typeface="Franklin Gothic"/>
                <a:cs typeface="Franklin Gothic"/>
                <a:sym typeface="Franklin Gothic"/>
              </a:rPr>
              <a:t>Plus, tons of </a:t>
            </a:r>
            <a:r>
              <a:rPr lang="en-US" sz="2600" u="sng">
                <a:solidFill>
                  <a:srgbClr val="0000FF"/>
                </a:solidFill>
                <a:latin typeface="Franklin Gothic"/>
                <a:ea typeface="Franklin Gothic"/>
                <a:cs typeface="Franklin Gothic"/>
                <a:sym typeface="Franklin Gothic"/>
                <a:hlinkClick r:id="rId4"/>
              </a:rPr>
              <a:t>additional membership benefits</a:t>
            </a:r>
            <a:r>
              <a:rPr lang="en-US" sz="2600">
                <a:solidFill>
                  <a:schemeClr val="dk1"/>
                </a:solidFill>
                <a:latin typeface="Franklin Gothic"/>
                <a:ea typeface="Franklin Gothic"/>
                <a:cs typeface="Franklin Gothic"/>
                <a:sym typeface="Franklin Gothic"/>
              </a:rPr>
              <a:t>!</a:t>
            </a:r>
            <a:endParaRPr sz="2600">
              <a:solidFill>
                <a:schemeClr val="dk1"/>
              </a:solidFill>
              <a:latin typeface="Franklin Gothic"/>
              <a:ea typeface="Franklin Gothic"/>
              <a:cs typeface="Franklin Gothic"/>
              <a:sym typeface="Franklin Gothic"/>
            </a:endParaRPr>
          </a:p>
          <a:p>
            <a:pPr marL="342900" lvl="0" indent="0" algn="l" rtl="0">
              <a:spcBef>
                <a:spcPts val="592"/>
              </a:spcBef>
              <a:spcAft>
                <a:spcPts val="0"/>
              </a:spcAft>
              <a:buNone/>
            </a:pPr>
            <a:endParaRPr sz="2600">
              <a:latin typeface="Franklin Gothic"/>
              <a:ea typeface="Franklin Gothic"/>
              <a:cs typeface="Franklin Gothic"/>
              <a:sym typeface="Franklin Gothic"/>
            </a:endParaRPr>
          </a:p>
        </p:txBody>
      </p:sp>
      <p:sp>
        <p:nvSpPr>
          <p:cNvPr id="538" name="Google Shape;538;p68"/>
          <p:cNvSpPr txBox="1"/>
          <p:nvPr/>
        </p:nvSpPr>
        <p:spPr>
          <a:xfrm>
            <a:off x="162046" y="5977344"/>
            <a:ext cx="63429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accent5"/>
                </a:solidFill>
                <a:latin typeface="Calibri"/>
                <a:ea typeface="Calibri"/>
                <a:cs typeface="Calibri"/>
                <a:sym typeface="Calibri"/>
              </a:rPr>
              <a:t>www.lifestylemedicine.org</a:t>
            </a:r>
            <a:endParaRPr>
              <a:solidFill>
                <a:schemeClr val="accent5"/>
              </a:solidFill>
            </a:endParaRPr>
          </a:p>
        </p:txBody>
      </p:sp>
      <p:pic>
        <p:nvPicPr>
          <p:cNvPr id="539" name="Google Shape;539;p68"/>
          <p:cNvPicPr preferRelativeResize="0"/>
          <p:nvPr/>
        </p:nvPicPr>
        <p:blipFill>
          <a:blip r:embed="rId5">
            <a:alphaModFix/>
          </a:blip>
          <a:stretch>
            <a:fillRect/>
          </a:stretch>
        </p:blipFill>
        <p:spPr>
          <a:xfrm>
            <a:off x="1195388" y="3429000"/>
            <a:ext cx="2152650" cy="2152650"/>
          </a:xfrm>
          <a:prstGeom prst="rect">
            <a:avLst/>
          </a:prstGeom>
          <a:noFill/>
          <a:ln>
            <a:noFill/>
          </a:ln>
        </p:spPr>
      </p:pic>
      <p:pic>
        <p:nvPicPr>
          <p:cNvPr id="540" name="Google Shape;540;p68"/>
          <p:cNvPicPr preferRelativeResize="0"/>
          <p:nvPr/>
        </p:nvPicPr>
        <p:blipFill>
          <a:blip r:embed="rId6">
            <a:alphaModFix/>
          </a:blip>
          <a:stretch>
            <a:fillRect/>
          </a:stretch>
        </p:blipFill>
        <p:spPr>
          <a:xfrm>
            <a:off x="3500438" y="3429000"/>
            <a:ext cx="2143125" cy="2143125"/>
          </a:xfrm>
          <a:prstGeom prst="rect">
            <a:avLst/>
          </a:prstGeom>
          <a:noFill/>
          <a:ln>
            <a:noFill/>
          </a:ln>
        </p:spPr>
      </p:pic>
      <p:pic>
        <p:nvPicPr>
          <p:cNvPr id="541" name="Google Shape;541;p68"/>
          <p:cNvPicPr preferRelativeResize="0"/>
          <p:nvPr/>
        </p:nvPicPr>
        <p:blipFill>
          <a:blip r:embed="rId7">
            <a:alphaModFix/>
          </a:blip>
          <a:stretch>
            <a:fillRect/>
          </a:stretch>
        </p:blipFill>
        <p:spPr>
          <a:xfrm>
            <a:off x="5805488" y="3429000"/>
            <a:ext cx="2143125" cy="21431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69"/>
          <p:cNvSpPr txBox="1">
            <a:spLocks noGrp="1"/>
          </p:cNvSpPr>
          <p:nvPr>
            <p:ph type="title"/>
          </p:nvPr>
        </p:nvSpPr>
        <p:spPr>
          <a:xfrm>
            <a:off x="822960" y="286603"/>
            <a:ext cx="7543800" cy="14508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US"/>
              <a:t>Start a Lifestyle Medicine Interest Group</a:t>
            </a:r>
            <a:endParaRPr/>
          </a:p>
        </p:txBody>
      </p:sp>
      <p:sp>
        <p:nvSpPr>
          <p:cNvPr id="548" name="Google Shape;548;p69"/>
          <p:cNvSpPr txBox="1"/>
          <p:nvPr/>
        </p:nvSpPr>
        <p:spPr>
          <a:xfrm>
            <a:off x="162046" y="5977344"/>
            <a:ext cx="63429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accent5"/>
                </a:solidFill>
                <a:latin typeface="Calibri"/>
                <a:ea typeface="Calibri"/>
                <a:cs typeface="Calibri"/>
                <a:sym typeface="Calibri"/>
              </a:rPr>
              <a:t>www.lifestylemedicine.org</a:t>
            </a:r>
            <a:endParaRPr>
              <a:solidFill>
                <a:schemeClr val="accent5"/>
              </a:solidFill>
            </a:endParaRPr>
          </a:p>
        </p:txBody>
      </p:sp>
      <p:sp>
        <p:nvSpPr>
          <p:cNvPr id="549" name="Google Shape;549;p69"/>
          <p:cNvSpPr txBox="1">
            <a:spLocks noGrp="1"/>
          </p:cNvSpPr>
          <p:nvPr>
            <p:ph type="body" idx="1"/>
          </p:nvPr>
        </p:nvSpPr>
        <p:spPr>
          <a:xfrm>
            <a:off x="800110" y="1845734"/>
            <a:ext cx="7543800" cy="4023300"/>
          </a:xfrm>
          <a:prstGeom prst="rect">
            <a:avLst/>
          </a:prstGeom>
        </p:spPr>
        <p:txBody>
          <a:bodyPr spcFirstLastPara="1" wrap="square" lIns="0" tIns="34275" rIns="0" bIns="34275" anchor="t" anchorCtr="0">
            <a:noAutofit/>
          </a:bodyPr>
          <a:lstStyle/>
          <a:p>
            <a:pPr marL="342900" lvl="0" indent="-393700" algn="l" rtl="0">
              <a:spcBef>
                <a:spcPts val="592"/>
              </a:spcBef>
              <a:spcAft>
                <a:spcPts val="0"/>
              </a:spcAft>
              <a:buClr>
                <a:schemeClr val="dk2"/>
              </a:buClr>
              <a:buSzPts val="2600"/>
              <a:buFont typeface="Franklin Gothic"/>
              <a:buChar char="•"/>
            </a:pPr>
            <a:r>
              <a:rPr lang="en-US" sz="2600">
                <a:solidFill>
                  <a:schemeClr val="dk1"/>
                </a:solidFill>
                <a:latin typeface="Franklin Gothic"/>
                <a:ea typeface="Franklin Gothic"/>
                <a:cs typeface="Franklin Gothic"/>
                <a:sym typeface="Franklin Gothic"/>
              </a:rPr>
              <a:t>For trainees, we encourage you to become a member and get involved in spreading LM to campuses nationwide! </a:t>
            </a:r>
            <a:endParaRPr sz="2600" b="1">
              <a:solidFill>
                <a:schemeClr val="accent1"/>
              </a:solidFill>
              <a:latin typeface="Franklin Gothic"/>
              <a:ea typeface="Franklin Gothic"/>
              <a:cs typeface="Franklin Gothic"/>
              <a:sym typeface="Franklin Gothic"/>
            </a:endParaRPr>
          </a:p>
          <a:p>
            <a:pPr marL="342900" lvl="0" indent="-170180" algn="l" rtl="0">
              <a:lnSpc>
                <a:spcPct val="80000"/>
              </a:lnSpc>
              <a:spcBef>
                <a:spcPts val="544"/>
              </a:spcBef>
              <a:spcAft>
                <a:spcPts val="0"/>
              </a:spcAft>
              <a:buClr>
                <a:schemeClr val="dk1"/>
              </a:buClr>
              <a:buSzPts val="2720"/>
              <a:buFont typeface="Arial"/>
              <a:buNone/>
            </a:pPr>
            <a:endParaRPr sz="2600">
              <a:solidFill>
                <a:schemeClr val="dk1"/>
              </a:solidFill>
              <a:latin typeface="Franklin Gothic"/>
              <a:ea typeface="Franklin Gothic"/>
              <a:cs typeface="Franklin Gothic"/>
              <a:sym typeface="Franklin Gothic"/>
            </a:endParaRPr>
          </a:p>
          <a:p>
            <a:pPr marL="342900" lvl="0" indent="-393700" algn="l" rtl="0">
              <a:spcBef>
                <a:spcPts val="518"/>
              </a:spcBef>
              <a:spcAft>
                <a:spcPts val="0"/>
              </a:spcAft>
              <a:buClr>
                <a:schemeClr val="dk2"/>
              </a:buClr>
              <a:buSzPts val="2600"/>
              <a:buFont typeface="Franklin Gothic"/>
              <a:buChar char="•"/>
            </a:pPr>
            <a:r>
              <a:rPr lang="en-US" sz="2600">
                <a:solidFill>
                  <a:schemeClr val="dk1"/>
                </a:solidFill>
                <a:latin typeface="Franklin Gothic"/>
                <a:ea typeface="Franklin Gothic"/>
                <a:cs typeface="Franklin Gothic"/>
                <a:sym typeface="Franklin Gothic"/>
              </a:rPr>
              <a:t>Start your own Trainee Interest Group!</a:t>
            </a:r>
            <a:endParaRPr sz="2600">
              <a:solidFill>
                <a:schemeClr val="dk1"/>
              </a:solidFill>
              <a:latin typeface="Franklin Gothic"/>
              <a:ea typeface="Franklin Gothic"/>
              <a:cs typeface="Franklin Gothic"/>
              <a:sym typeface="Franklin Gothic"/>
            </a:endParaRPr>
          </a:p>
          <a:p>
            <a:pPr marL="742950" lvl="1" indent="-336550" algn="l" rtl="0">
              <a:spcBef>
                <a:spcPts val="518"/>
              </a:spcBef>
              <a:spcAft>
                <a:spcPts val="0"/>
              </a:spcAft>
              <a:buClr>
                <a:schemeClr val="dk1"/>
              </a:buClr>
              <a:buSzPts val="2600"/>
              <a:buFont typeface="Franklin Gothic"/>
              <a:buChar char="–"/>
            </a:pPr>
            <a:r>
              <a:rPr lang="en-US" sz="2600">
                <a:solidFill>
                  <a:schemeClr val="dk1"/>
                </a:solidFill>
                <a:latin typeface="Franklin Gothic"/>
                <a:ea typeface="Franklin Gothic"/>
                <a:cs typeface="Franklin Gothic"/>
                <a:sym typeface="Franklin Gothic"/>
              </a:rPr>
              <a:t>Lifestyle Medicine Interest Group (LMIG) </a:t>
            </a:r>
            <a:r>
              <a:rPr lang="en-US" sz="2600" u="sng">
                <a:solidFill>
                  <a:srgbClr val="0000FF"/>
                </a:solidFill>
                <a:latin typeface="Franklin Gothic"/>
                <a:ea typeface="Franklin Gothic"/>
                <a:cs typeface="Franklin Gothic"/>
                <a:sym typeface="Franklin Gothic"/>
                <a:hlinkClick r:id="rId3"/>
              </a:rPr>
              <a:t>Starter Kit</a:t>
            </a:r>
            <a:r>
              <a:rPr lang="en-US" sz="2600">
                <a:solidFill>
                  <a:schemeClr val="dk1"/>
                </a:solidFill>
                <a:latin typeface="Franklin Gothic"/>
                <a:ea typeface="Franklin Gothic"/>
                <a:cs typeface="Franklin Gothic"/>
                <a:sym typeface="Franklin Gothic"/>
              </a:rPr>
              <a:t> and </a:t>
            </a:r>
            <a:r>
              <a:rPr lang="en-US" sz="2600" u="sng">
                <a:solidFill>
                  <a:srgbClr val="0000FF"/>
                </a:solidFill>
                <a:latin typeface="Franklin Gothic"/>
                <a:ea typeface="Franklin Gothic"/>
                <a:cs typeface="Franklin Gothic"/>
                <a:sym typeface="Franklin Gothic"/>
                <a:hlinkClick r:id="rId4"/>
              </a:rPr>
              <a:t>Introductory Video</a:t>
            </a:r>
            <a:r>
              <a:rPr lang="en-US" sz="2600">
                <a:solidFill>
                  <a:schemeClr val="dk1"/>
                </a:solidFill>
                <a:latin typeface="Franklin Gothic"/>
                <a:ea typeface="Franklin Gothic"/>
                <a:cs typeface="Franklin Gothic"/>
                <a:sym typeface="Franklin Gothic"/>
              </a:rPr>
              <a:t> available online</a:t>
            </a:r>
            <a:endParaRPr sz="2600" b="1">
              <a:solidFill>
                <a:schemeClr val="accent1"/>
              </a:solidFill>
              <a:latin typeface="Franklin Gothic"/>
              <a:ea typeface="Franklin Gothic"/>
              <a:cs typeface="Franklin Gothic"/>
              <a:sym typeface="Franklin Gothic"/>
            </a:endParaRPr>
          </a:p>
          <a:p>
            <a:pPr marL="0" lvl="0" indent="0" algn="l" rtl="0">
              <a:lnSpc>
                <a:spcPct val="80000"/>
              </a:lnSpc>
              <a:spcBef>
                <a:spcPts val="476"/>
              </a:spcBef>
              <a:spcAft>
                <a:spcPts val="0"/>
              </a:spcAft>
              <a:buClr>
                <a:schemeClr val="dk1"/>
              </a:buClr>
              <a:buSzPts val="1100"/>
              <a:buFont typeface="Arial"/>
              <a:buNone/>
            </a:pPr>
            <a:endParaRPr sz="2400">
              <a:solidFill>
                <a:schemeClr val="dk1"/>
              </a:solidFill>
              <a:latin typeface="Franklin Gothic"/>
              <a:ea typeface="Franklin Gothic"/>
              <a:cs typeface="Franklin Gothic"/>
              <a:sym typeface="Franklin Gothic"/>
            </a:endParaRPr>
          </a:p>
          <a:p>
            <a:pPr marL="342900" lvl="0" indent="0" algn="l" rtl="0">
              <a:lnSpc>
                <a:spcPct val="80000"/>
              </a:lnSpc>
              <a:spcBef>
                <a:spcPts val="476"/>
              </a:spcBef>
              <a:spcAft>
                <a:spcPts val="0"/>
              </a:spcAft>
              <a:buNone/>
            </a:pPr>
            <a:endParaRPr sz="2400" b="1">
              <a:solidFill>
                <a:schemeClr val="accent1"/>
              </a:solidFill>
              <a:highlight>
                <a:srgbClr val="FFFFFF"/>
              </a:highlight>
              <a:latin typeface="Franklin Gothic"/>
              <a:ea typeface="Franklin Gothic"/>
              <a:cs typeface="Franklin Gothic"/>
              <a:sym typeface="Franklin Gothic"/>
            </a:endParaRPr>
          </a:p>
          <a:p>
            <a:pPr marL="0" lvl="0" indent="0" algn="l" rtl="0">
              <a:lnSpc>
                <a:spcPct val="80000"/>
              </a:lnSpc>
              <a:spcBef>
                <a:spcPts val="476"/>
              </a:spcBef>
              <a:spcAft>
                <a:spcPts val="0"/>
              </a:spcAft>
              <a:buNone/>
            </a:pPr>
            <a:endParaRPr sz="2100">
              <a:solidFill>
                <a:schemeClr val="dk1"/>
              </a:solidFill>
              <a:latin typeface="Franklin Gothic"/>
              <a:ea typeface="Franklin Gothic"/>
              <a:cs typeface="Franklin Gothic"/>
              <a:sym typeface="Franklin Gothic"/>
            </a:endParaRPr>
          </a:p>
          <a:p>
            <a:pPr marL="0" lvl="0" indent="0" algn="l" rtl="0">
              <a:spcBef>
                <a:spcPts val="900"/>
              </a:spcBef>
              <a:spcAft>
                <a:spcPts val="200"/>
              </a:spcAft>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70"/>
          <p:cNvSpPr txBox="1">
            <a:spLocks noGrp="1"/>
          </p:cNvSpPr>
          <p:nvPr>
            <p:ph type="title"/>
          </p:nvPr>
        </p:nvSpPr>
        <p:spPr>
          <a:xfrm>
            <a:off x="822960" y="286603"/>
            <a:ext cx="7543800" cy="14508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US"/>
              <a:t>Interested in Diving Deeper into LM and Advancing the Field?</a:t>
            </a:r>
            <a:endParaRPr/>
          </a:p>
        </p:txBody>
      </p:sp>
      <p:sp>
        <p:nvSpPr>
          <p:cNvPr id="556" name="Google Shape;556;p70"/>
          <p:cNvSpPr txBox="1">
            <a:spLocks noGrp="1"/>
          </p:cNvSpPr>
          <p:nvPr>
            <p:ph type="body" idx="1"/>
          </p:nvPr>
        </p:nvSpPr>
        <p:spPr>
          <a:xfrm>
            <a:off x="822960" y="1845734"/>
            <a:ext cx="7543800" cy="4023300"/>
          </a:xfrm>
          <a:prstGeom prst="rect">
            <a:avLst/>
          </a:prstGeom>
        </p:spPr>
        <p:txBody>
          <a:bodyPr spcFirstLastPara="1" wrap="square" lIns="0" tIns="34275" rIns="0" bIns="34275" anchor="t" anchorCtr="0">
            <a:noAutofit/>
          </a:bodyPr>
          <a:lstStyle/>
          <a:p>
            <a:pPr marL="342900" lvl="0" indent="0" algn="ctr" rtl="0">
              <a:lnSpc>
                <a:spcPct val="100000"/>
              </a:lnSpc>
              <a:spcBef>
                <a:spcPts val="480"/>
              </a:spcBef>
              <a:spcAft>
                <a:spcPts val="0"/>
              </a:spcAft>
              <a:buClr>
                <a:schemeClr val="dk1"/>
              </a:buClr>
              <a:buSzPts val="2400"/>
              <a:buFont typeface="Arial"/>
              <a:buNone/>
            </a:pPr>
            <a:r>
              <a:rPr lang="en-US" sz="2300">
                <a:solidFill>
                  <a:schemeClr val="dk1"/>
                </a:solidFill>
                <a:latin typeface="Franklin Gothic"/>
                <a:ea typeface="Franklin Gothic"/>
                <a:cs typeface="Franklin Gothic"/>
                <a:sym typeface="Franklin Gothic"/>
              </a:rPr>
              <a:t>There is a special award for Trainees</a:t>
            </a:r>
            <a:endParaRPr sz="3100">
              <a:solidFill>
                <a:schemeClr val="dk1"/>
              </a:solidFill>
              <a:latin typeface="Franklin Gothic"/>
              <a:ea typeface="Franklin Gothic"/>
              <a:cs typeface="Franklin Gothic"/>
              <a:sym typeface="Franklin Gothic"/>
            </a:endParaRPr>
          </a:p>
          <a:p>
            <a:pPr marL="342900" lvl="0" indent="0" algn="ctr" rtl="0">
              <a:lnSpc>
                <a:spcPct val="100000"/>
              </a:lnSpc>
              <a:spcBef>
                <a:spcPts val="480"/>
              </a:spcBef>
              <a:spcAft>
                <a:spcPts val="0"/>
              </a:spcAft>
              <a:buClr>
                <a:schemeClr val="dk1"/>
              </a:buClr>
              <a:buSzPts val="2400"/>
              <a:buFont typeface="Arial"/>
              <a:buNone/>
            </a:pPr>
            <a:endParaRPr sz="2300">
              <a:solidFill>
                <a:schemeClr val="dk1"/>
              </a:solidFill>
              <a:latin typeface="Franklin Gothic"/>
              <a:ea typeface="Franklin Gothic"/>
              <a:cs typeface="Franklin Gothic"/>
              <a:sym typeface="Franklin Gothic"/>
            </a:endParaRPr>
          </a:p>
          <a:p>
            <a:pPr marL="342900" lvl="0" indent="0" algn="ctr" rtl="0">
              <a:lnSpc>
                <a:spcPct val="100000"/>
              </a:lnSpc>
              <a:spcBef>
                <a:spcPts val="480"/>
              </a:spcBef>
              <a:spcAft>
                <a:spcPts val="0"/>
              </a:spcAft>
              <a:buClr>
                <a:schemeClr val="dk1"/>
              </a:buClr>
              <a:buSzPts val="2400"/>
              <a:buFont typeface="Arial"/>
              <a:buNone/>
            </a:pPr>
            <a:r>
              <a:rPr lang="en-US" sz="2300">
                <a:solidFill>
                  <a:schemeClr val="dk1"/>
                </a:solidFill>
                <a:latin typeface="Franklin Gothic"/>
                <a:ea typeface="Franklin Gothic"/>
                <a:cs typeface="Franklin Gothic"/>
                <a:sym typeface="Franklin Gothic"/>
              </a:rPr>
              <a:t>The </a:t>
            </a:r>
            <a:r>
              <a:rPr lang="en-US" sz="2300" b="1" u="sng">
                <a:solidFill>
                  <a:srgbClr val="0000FF"/>
                </a:solidFill>
                <a:latin typeface="Franklin Gothic"/>
                <a:ea typeface="Franklin Gothic"/>
                <a:cs typeface="Franklin Gothic"/>
                <a:sym typeface="Franklin Gothic"/>
                <a:hlinkClick r:id="rId3"/>
              </a:rPr>
              <a:t>Donald Anderson Pegg Award </a:t>
            </a:r>
            <a:r>
              <a:rPr lang="en-US" sz="2300">
                <a:solidFill>
                  <a:schemeClr val="dk1"/>
                </a:solidFill>
                <a:latin typeface="Franklin Gothic"/>
                <a:ea typeface="Franklin Gothic"/>
                <a:cs typeface="Franklin Gothic"/>
                <a:sym typeface="Franklin Gothic"/>
              </a:rPr>
              <a:t>for innovative research and inspiring projects in LM.</a:t>
            </a:r>
            <a:endParaRPr sz="3100">
              <a:solidFill>
                <a:schemeClr val="dk1"/>
              </a:solidFill>
              <a:latin typeface="Franklin Gothic"/>
              <a:ea typeface="Franklin Gothic"/>
              <a:cs typeface="Franklin Gothic"/>
              <a:sym typeface="Franklin Gothic"/>
            </a:endParaRPr>
          </a:p>
          <a:p>
            <a:pPr marL="342900" lvl="0" indent="0" algn="ctr" rtl="0">
              <a:lnSpc>
                <a:spcPct val="100000"/>
              </a:lnSpc>
              <a:spcBef>
                <a:spcPts val="480"/>
              </a:spcBef>
              <a:spcAft>
                <a:spcPts val="0"/>
              </a:spcAft>
              <a:buClr>
                <a:schemeClr val="dk1"/>
              </a:buClr>
              <a:buSzPts val="2400"/>
              <a:buFont typeface="Arial"/>
              <a:buNone/>
            </a:pPr>
            <a:endParaRPr sz="2300">
              <a:solidFill>
                <a:schemeClr val="dk1"/>
              </a:solidFill>
              <a:latin typeface="Franklin Gothic"/>
              <a:ea typeface="Franklin Gothic"/>
              <a:cs typeface="Franklin Gothic"/>
              <a:sym typeface="Franklin Gothic"/>
            </a:endParaRPr>
          </a:p>
          <a:p>
            <a:pPr marL="342900" lvl="0" indent="0" algn="ctr" rtl="0">
              <a:lnSpc>
                <a:spcPct val="100000"/>
              </a:lnSpc>
              <a:spcBef>
                <a:spcPts val="480"/>
              </a:spcBef>
              <a:spcAft>
                <a:spcPts val="0"/>
              </a:spcAft>
              <a:buClr>
                <a:schemeClr val="dk1"/>
              </a:buClr>
              <a:buSzPts val="2400"/>
              <a:buFont typeface="Arial"/>
              <a:buNone/>
            </a:pPr>
            <a:r>
              <a:rPr lang="en-US" sz="2300">
                <a:solidFill>
                  <a:schemeClr val="dk1"/>
                </a:solidFill>
                <a:latin typeface="Franklin Gothic"/>
                <a:ea typeface="Franklin Gothic"/>
                <a:cs typeface="Franklin Gothic"/>
                <a:sym typeface="Franklin Gothic"/>
              </a:rPr>
              <a:t>Please go to the ACLM </a:t>
            </a:r>
            <a:r>
              <a:rPr lang="en-US" sz="2300" u="sng">
                <a:solidFill>
                  <a:srgbClr val="0000FF"/>
                </a:solidFill>
                <a:latin typeface="Franklin Gothic"/>
                <a:ea typeface="Franklin Gothic"/>
                <a:cs typeface="Franklin Gothic"/>
                <a:sym typeface="Franklin Gothic"/>
                <a:hlinkClick r:id="rId3"/>
              </a:rPr>
              <a:t>website</a:t>
            </a:r>
            <a:r>
              <a:rPr lang="en-US" sz="2300">
                <a:solidFill>
                  <a:schemeClr val="dk1"/>
                </a:solidFill>
                <a:latin typeface="Franklin Gothic"/>
                <a:ea typeface="Franklin Gothic"/>
                <a:cs typeface="Franklin Gothic"/>
                <a:sym typeface="Franklin Gothic"/>
              </a:rPr>
              <a:t> for further information.</a:t>
            </a:r>
            <a:endParaRPr sz="3100">
              <a:solidFill>
                <a:schemeClr val="dk1"/>
              </a:solidFill>
              <a:latin typeface="Franklin Gothic"/>
              <a:ea typeface="Franklin Gothic"/>
              <a:cs typeface="Franklin Gothic"/>
              <a:sym typeface="Franklin Gothic"/>
            </a:endParaRPr>
          </a:p>
          <a:p>
            <a:pPr marL="342900" lvl="0" indent="0" algn="ctr" rtl="0">
              <a:lnSpc>
                <a:spcPct val="100000"/>
              </a:lnSpc>
              <a:spcBef>
                <a:spcPts val="480"/>
              </a:spcBef>
              <a:spcAft>
                <a:spcPts val="0"/>
              </a:spcAft>
              <a:buClr>
                <a:schemeClr val="dk1"/>
              </a:buClr>
              <a:buSzPts val="2400"/>
              <a:buFont typeface="Arial"/>
              <a:buNone/>
            </a:pPr>
            <a:endParaRPr sz="2300">
              <a:solidFill>
                <a:schemeClr val="dk1"/>
              </a:solidFill>
              <a:latin typeface="Franklin Gothic"/>
              <a:ea typeface="Franklin Gothic"/>
              <a:cs typeface="Franklin Gothic"/>
              <a:sym typeface="Franklin Gothic"/>
            </a:endParaRPr>
          </a:p>
          <a:p>
            <a:pPr marL="342900" lvl="0" indent="0" algn="ctr" rtl="0">
              <a:lnSpc>
                <a:spcPct val="100000"/>
              </a:lnSpc>
              <a:spcBef>
                <a:spcPts val="480"/>
              </a:spcBef>
              <a:spcAft>
                <a:spcPts val="0"/>
              </a:spcAft>
              <a:buClr>
                <a:schemeClr val="dk1"/>
              </a:buClr>
              <a:buSzPts val="2400"/>
              <a:buFont typeface="Arial"/>
              <a:buNone/>
            </a:pPr>
            <a:r>
              <a:rPr lang="en-US" sz="2300">
                <a:solidFill>
                  <a:schemeClr val="dk1"/>
                </a:solidFill>
                <a:latin typeface="Franklin Gothic"/>
                <a:ea typeface="Franklin Gothic"/>
                <a:cs typeface="Franklin Gothic"/>
                <a:sym typeface="Franklin Gothic"/>
              </a:rPr>
              <a:t>Teams of students can apply and attendings/mentors are encouraged to get involved, as well.</a:t>
            </a:r>
            <a:endParaRPr sz="3100">
              <a:solidFill>
                <a:schemeClr val="dk1"/>
              </a:solidFill>
              <a:latin typeface="Franklin Gothic"/>
              <a:ea typeface="Franklin Gothic"/>
              <a:cs typeface="Franklin Gothic"/>
              <a:sym typeface="Franklin Gothic"/>
            </a:endParaRPr>
          </a:p>
          <a:p>
            <a:pPr marL="0" lvl="0" indent="0" algn="l" rtl="0">
              <a:spcBef>
                <a:spcPts val="900"/>
              </a:spcBef>
              <a:spcAft>
                <a:spcPts val="200"/>
              </a:spcAft>
              <a:buNone/>
            </a:pPr>
            <a:endParaRPr/>
          </a:p>
        </p:txBody>
      </p:sp>
      <p:sp>
        <p:nvSpPr>
          <p:cNvPr id="557" name="Google Shape;557;p70"/>
          <p:cNvSpPr txBox="1"/>
          <p:nvPr/>
        </p:nvSpPr>
        <p:spPr>
          <a:xfrm>
            <a:off x="162046" y="5977344"/>
            <a:ext cx="63429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accent3"/>
                </a:solidFill>
                <a:latin typeface="Calibri"/>
                <a:ea typeface="Calibri"/>
                <a:cs typeface="Calibri"/>
                <a:sym typeface="Calibri"/>
              </a:rPr>
              <a:t>www.lifestylemedicine.org</a:t>
            </a:r>
            <a:endParaRPr>
              <a:solidFill>
                <a:schemeClr val="accent3"/>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71"/>
          <p:cNvSpPr txBox="1">
            <a:spLocks noGrp="1"/>
          </p:cNvSpPr>
          <p:nvPr>
            <p:ph type="title"/>
          </p:nvPr>
        </p:nvSpPr>
        <p:spPr>
          <a:xfrm>
            <a:off x="822960" y="286603"/>
            <a:ext cx="7543800" cy="14508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US"/>
              <a:t>Join Us!</a:t>
            </a:r>
            <a:endParaRPr/>
          </a:p>
        </p:txBody>
      </p:sp>
      <p:sp>
        <p:nvSpPr>
          <p:cNvPr id="564" name="Google Shape;564;p71"/>
          <p:cNvSpPr txBox="1">
            <a:spLocks noGrp="1"/>
          </p:cNvSpPr>
          <p:nvPr>
            <p:ph type="body" idx="1"/>
          </p:nvPr>
        </p:nvSpPr>
        <p:spPr>
          <a:xfrm>
            <a:off x="822960" y="1845734"/>
            <a:ext cx="7543800" cy="4023300"/>
          </a:xfrm>
          <a:prstGeom prst="rect">
            <a:avLst/>
          </a:prstGeom>
        </p:spPr>
        <p:txBody>
          <a:bodyPr spcFirstLastPara="1" wrap="square" lIns="0" tIns="34275" rIns="0" bIns="34275" anchor="t" anchorCtr="0">
            <a:noAutofit/>
          </a:bodyPr>
          <a:lstStyle/>
          <a:p>
            <a:pPr marL="342900" lvl="0" indent="0" algn="l" rtl="0">
              <a:lnSpc>
                <a:spcPct val="80000"/>
              </a:lnSpc>
              <a:spcBef>
                <a:spcPts val="0"/>
              </a:spcBef>
              <a:spcAft>
                <a:spcPts val="0"/>
              </a:spcAft>
              <a:buClr>
                <a:schemeClr val="dk1"/>
              </a:buClr>
              <a:buSzPts val="2720"/>
              <a:buFont typeface="Arial"/>
              <a:buNone/>
            </a:pPr>
            <a:r>
              <a:rPr lang="en-US" sz="2720" b="1">
                <a:solidFill>
                  <a:schemeClr val="dk1"/>
                </a:solidFill>
                <a:latin typeface="Franklin Gothic"/>
                <a:ea typeface="Franklin Gothic"/>
                <a:cs typeface="Franklin Gothic"/>
                <a:sym typeface="Franklin Gothic"/>
              </a:rPr>
              <a:t>The Lifestyle Medicine Conferences </a:t>
            </a:r>
            <a:r>
              <a:rPr lang="en-US" sz="2720">
                <a:solidFill>
                  <a:schemeClr val="dk1"/>
                </a:solidFill>
                <a:latin typeface="Franklin Gothic"/>
                <a:ea typeface="Franklin Gothic"/>
                <a:cs typeface="Franklin Gothic"/>
                <a:sym typeface="Franklin Gothic"/>
              </a:rPr>
              <a:t>are a great way to get connected with other healthcare professionals that are passionate about improving the lives of others through lifestyle medicine!</a:t>
            </a:r>
            <a:endParaRPr sz="3200">
              <a:solidFill>
                <a:schemeClr val="dk1"/>
              </a:solidFill>
              <a:latin typeface="Franklin Gothic"/>
              <a:ea typeface="Franklin Gothic"/>
              <a:cs typeface="Franklin Gothic"/>
              <a:sym typeface="Franklin Gothic"/>
            </a:endParaRPr>
          </a:p>
          <a:p>
            <a:pPr marL="342900" lvl="0" indent="0" algn="l" rtl="0">
              <a:lnSpc>
                <a:spcPct val="80000"/>
              </a:lnSpc>
              <a:spcBef>
                <a:spcPts val="544"/>
              </a:spcBef>
              <a:spcAft>
                <a:spcPts val="0"/>
              </a:spcAft>
              <a:buClr>
                <a:schemeClr val="dk1"/>
              </a:buClr>
              <a:buSzPts val="2720"/>
              <a:buFont typeface="Arial"/>
              <a:buNone/>
            </a:pPr>
            <a:endParaRPr sz="2720">
              <a:solidFill>
                <a:schemeClr val="dk1"/>
              </a:solidFill>
              <a:latin typeface="Franklin Gothic"/>
              <a:ea typeface="Franklin Gothic"/>
              <a:cs typeface="Franklin Gothic"/>
              <a:sym typeface="Franklin Gothic"/>
            </a:endParaRPr>
          </a:p>
          <a:p>
            <a:pPr marL="342900" lvl="0" indent="0" algn="l" rtl="0">
              <a:lnSpc>
                <a:spcPct val="80000"/>
              </a:lnSpc>
              <a:spcBef>
                <a:spcPts val="544"/>
              </a:spcBef>
              <a:spcAft>
                <a:spcPts val="0"/>
              </a:spcAft>
              <a:buClr>
                <a:schemeClr val="dk1"/>
              </a:buClr>
              <a:buSzPts val="2720"/>
              <a:buFont typeface="Arial"/>
              <a:buNone/>
            </a:pPr>
            <a:r>
              <a:rPr lang="en-US" sz="2720">
                <a:solidFill>
                  <a:schemeClr val="dk1"/>
                </a:solidFill>
                <a:latin typeface="Franklin Gothic"/>
                <a:ea typeface="Franklin Gothic"/>
                <a:cs typeface="Franklin Gothic"/>
                <a:sym typeface="Franklin Gothic"/>
              </a:rPr>
              <a:t>Come connect with colleagues and hear from LM visionaries to learn about current, evidence-based LM practices.</a:t>
            </a:r>
            <a:endParaRPr sz="3200">
              <a:solidFill>
                <a:schemeClr val="dk1"/>
              </a:solidFill>
              <a:latin typeface="Franklin Gothic"/>
              <a:ea typeface="Franklin Gothic"/>
              <a:cs typeface="Franklin Gothic"/>
              <a:sym typeface="Franklin Gothic"/>
            </a:endParaRPr>
          </a:p>
          <a:p>
            <a:pPr marL="342900" lvl="0" indent="0" algn="l" rtl="0">
              <a:lnSpc>
                <a:spcPct val="80000"/>
              </a:lnSpc>
              <a:spcBef>
                <a:spcPts val="544"/>
              </a:spcBef>
              <a:spcAft>
                <a:spcPts val="0"/>
              </a:spcAft>
              <a:buClr>
                <a:schemeClr val="dk1"/>
              </a:buClr>
              <a:buSzPts val="2720"/>
              <a:buFont typeface="Arial"/>
              <a:buNone/>
            </a:pPr>
            <a:endParaRPr sz="2720">
              <a:solidFill>
                <a:schemeClr val="dk1"/>
              </a:solidFill>
              <a:latin typeface="Franklin Gothic"/>
              <a:ea typeface="Franklin Gothic"/>
              <a:cs typeface="Franklin Gothic"/>
              <a:sym typeface="Franklin Gothic"/>
            </a:endParaRPr>
          </a:p>
          <a:p>
            <a:pPr marL="342900" lvl="0" indent="0" algn="l" rtl="0">
              <a:lnSpc>
                <a:spcPct val="80000"/>
              </a:lnSpc>
              <a:spcBef>
                <a:spcPts val="544"/>
              </a:spcBef>
              <a:spcAft>
                <a:spcPts val="0"/>
              </a:spcAft>
              <a:buClr>
                <a:schemeClr val="dk1"/>
              </a:buClr>
              <a:buSzPts val="2720"/>
              <a:buFont typeface="Arial"/>
              <a:buNone/>
            </a:pPr>
            <a:r>
              <a:rPr lang="en-US" sz="2720" u="sng">
                <a:solidFill>
                  <a:srgbClr val="0000FF"/>
                </a:solidFill>
                <a:latin typeface="Franklin Gothic"/>
                <a:ea typeface="Franklin Gothic"/>
                <a:cs typeface="Franklin Gothic"/>
                <a:sym typeface="Franklin Gothic"/>
                <a:hlinkClick r:id="rId3"/>
              </a:rPr>
              <a:t>LMConference.org</a:t>
            </a:r>
            <a:endParaRPr>
              <a:latin typeface="Franklin Gothic"/>
              <a:ea typeface="Franklin Gothic"/>
              <a:cs typeface="Franklin Gothic"/>
              <a:sym typeface="Franklin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8"/>
          <p:cNvSpPr txBox="1">
            <a:spLocks noGrp="1"/>
          </p:cNvSpPr>
          <p:nvPr>
            <p:ph type="title"/>
          </p:nvPr>
        </p:nvSpPr>
        <p:spPr>
          <a:xfrm>
            <a:off x="822960" y="286603"/>
            <a:ext cx="7543800" cy="14508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US"/>
              <a:t>The Field of Lifestyle Medicine</a:t>
            </a:r>
            <a:endParaRPr/>
          </a:p>
        </p:txBody>
      </p:sp>
      <p:pic>
        <p:nvPicPr>
          <p:cNvPr id="196" name="Google Shape;196;p28"/>
          <p:cNvPicPr preferRelativeResize="0"/>
          <p:nvPr/>
        </p:nvPicPr>
        <p:blipFill>
          <a:blip r:embed="rId3">
            <a:alphaModFix/>
          </a:blip>
          <a:stretch>
            <a:fillRect/>
          </a:stretch>
        </p:blipFill>
        <p:spPr>
          <a:xfrm>
            <a:off x="1590763" y="1178675"/>
            <a:ext cx="5962475" cy="59624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72"/>
          <p:cNvSpPr txBox="1">
            <a:spLocks noGrp="1"/>
          </p:cNvSpPr>
          <p:nvPr>
            <p:ph type="title"/>
          </p:nvPr>
        </p:nvSpPr>
        <p:spPr>
          <a:xfrm>
            <a:off x="822960" y="286603"/>
            <a:ext cx="7543800" cy="14508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US"/>
              <a:t>Special Thanks To Our Authors</a:t>
            </a:r>
            <a:endParaRPr/>
          </a:p>
        </p:txBody>
      </p:sp>
      <p:sp>
        <p:nvSpPr>
          <p:cNvPr id="571" name="Google Shape;571;p72"/>
          <p:cNvSpPr txBox="1">
            <a:spLocks noGrp="1"/>
          </p:cNvSpPr>
          <p:nvPr>
            <p:ph type="body" idx="1"/>
          </p:nvPr>
        </p:nvSpPr>
        <p:spPr>
          <a:xfrm>
            <a:off x="594350" y="1868323"/>
            <a:ext cx="7543800" cy="4944000"/>
          </a:xfrm>
          <a:prstGeom prst="rect">
            <a:avLst/>
          </a:prstGeom>
        </p:spPr>
        <p:txBody>
          <a:bodyPr spcFirstLastPara="1" wrap="square" lIns="0" tIns="34275" rIns="0" bIns="34275" anchor="t" anchorCtr="0">
            <a:noAutofit/>
          </a:bodyPr>
          <a:lstStyle/>
          <a:p>
            <a:pPr marL="1828800" lvl="0" indent="457200" algn="l" rtl="0">
              <a:lnSpc>
                <a:spcPct val="80000"/>
              </a:lnSpc>
              <a:spcBef>
                <a:spcPts val="370"/>
              </a:spcBef>
              <a:spcAft>
                <a:spcPts val="0"/>
              </a:spcAft>
              <a:buClr>
                <a:schemeClr val="dk1"/>
              </a:buClr>
              <a:buSzPts val="1850"/>
              <a:buFont typeface="Arial"/>
              <a:buNone/>
            </a:pPr>
            <a:r>
              <a:rPr lang="en-US" sz="1850" b="1" dirty="0">
                <a:solidFill>
                  <a:srgbClr val="111111"/>
                </a:solidFill>
                <a:latin typeface="Franklin Gothic"/>
                <a:ea typeface="Franklin Gothic"/>
                <a:cs typeface="Franklin Gothic"/>
                <a:sym typeface="Franklin Gothic"/>
              </a:rPr>
              <a:t>Elizabeth </a:t>
            </a:r>
            <a:r>
              <a:rPr lang="en-US" sz="1850" b="1" dirty="0" err="1">
                <a:solidFill>
                  <a:srgbClr val="111111"/>
                </a:solidFill>
                <a:latin typeface="Franklin Gothic"/>
                <a:ea typeface="Franklin Gothic"/>
                <a:cs typeface="Franklin Gothic"/>
                <a:sym typeface="Franklin Gothic"/>
              </a:rPr>
              <a:t>Pegg</a:t>
            </a:r>
            <a:r>
              <a:rPr lang="en-US" sz="1850" b="1" dirty="0">
                <a:solidFill>
                  <a:srgbClr val="111111"/>
                </a:solidFill>
                <a:latin typeface="Franklin Gothic"/>
                <a:ea typeface="Franklin Gothic"/>
                <a:cs typeface="Franklin Gothic"/>
                <a:sym typeface="Franklin Gothic"/>
              </a:rPr>
              <a:t> Frates, MD</a:t>
            </a:r>
            <a:endParaRPr sz="3200" dirty="0">
              <a:solidFill>
                <a:srgbClr val="111111"/>
              </a:solidFill>
              <a:latin typeface="Franklin Gothic"/>
              <a:ea typeface="Franklin Gothic"/>
              <a:cs typeface="Franklin Gothic"/>
              <a:sym typeface="Franklin Gothic"/>
            </a:endParaRPr>
          </a:p>
          <a:p>
            <a:pPr marL="342900" lvl="0" indent="-342900" algn="ctr" rtl="0">
              <a:lnSpc>
                <a:spcPct val="80000"/>
              </a:lnSpc>
              <a:spcBef>
                <a:spcPts val="370"/>
              </a:spcBef>
              <a:spcAft>
                <a:spcPts val="0"/>
              </a:spcAft>
              <a:buClr>
                <a:schemeClr val="dk1"/>
              </a:buClr>
              <a:buSzPts val="1850"/>
              <a:buFont typeface="Arial"/>
              <a:buNone/>
            </a:pPr>
            <a:r>
              <a:rPr lang="en-US" sz="1850" dirty="0">
                <a:solidFill>
                  <a:srgbClr val="111111"/>
                </a:solidFill>
                <a:latin typeface="Franklin Gothic"/>
                <a:ea typeface="Franklin Gothic"/>
                <a:cs typeface="Franklin Gothic"/>
                <a:sym typeface="Franklin Gothic"/>
              </a:rPr>
              <a:t>Assistant Professor, Part Time, Harvard Medical School (HMS)</a:t>
            </a:r>
            <a:endParaRPr sz="3200" dirty="0">
              <a:solidFill>
                <a:srgbClr val="111111"/>
              </a:solidFill>
              <a:latin typeface="Franklin Gothic"/>
              <a:ea typeface="Franklin Gothic"/>
              <a:cs typeface="Franklin Gothic"/>
              <a:sym typeface="Franklin Gothic"/>
            </a:endParaRPr>
          </a:p>
          <a:p>
            <a:pPr marL="342900" lvl="0" indent="-342900" algn="ctr" rtl="0">
              <a:lnSpc>
                <a:spcPct val="80000"/>
              </a:lnSpc>
              <a:spcBef>
                <a:spcPts val="370"/>
              </a:spcBef>
              <a:spcAft>
                <a:spcPts val="0"/>
              </a:spcAft>
              <a:buClr>
                <a:schemeClr val="dk1"/>
              </a:buClr>
              <a:buSzPts val="1850"/>
              <a:buFont typeface="Arial"/>
              <a:buNone/>
            </a:pPr>
            <a:r>
              <a:rPr lang="en-US" sz="1850" dirty="0">
                <a:solidFill>
                  <a:srgbClr val="111111"/>
                </a:solidFill>
                <a:latin typeface="Franklin Gothic"/>
                <a:ea typeface="Franklin Gothic"/>
                <a:cs typeface="Franklin Gothic"/>
                <a:sym typeface="Franklin Gothic"/>
              </a:rPr>
              <a:t>Faculty, Psych E 1037-Introduction to Lifestyle Medicine</a:t>
            </a:r>
            <a:endParaRPr sz="3200" dirty="0">
              <a:solidFill>
                <a:srgbClr val="111111"/>
              </a:solidFill>
              <a:latin typeface="Franklin Gothic"/>
              <a:ea typeface="Franklin Gothic"/>
              <a:cs typeface="Franklin Gothic"/>
              <a:sym typeface="Franklin Gothic"/>
            </a:endParaRPr>
          </a:p>
          <a:p>
            <a:pPr marL="342900" lvl="0" indent="-342900" algn="ctr" rtl="0">
              <a:lnSpc>
                <a:spcPct val="80000"/>
              </a:lnSpc>
              <a:spcBef>
                <a:spcPts val="370"/>
              </a:spcBef>
              <a:spcAft>
                <a:spcPts val="0"/>
              </a:spcAft>
              <a:buClr>
                <a:schemeClr val="dk1"/>
              </a:buClr>
              <a:buSzPts val="1850"/>
              <a:buFont typeface="Arial"/>
              <a:buNone/>
            </a:pPr>
            <a:r>
              <a:rPr lang="en-US" sz="1850" dirty="0">
                <a:solidFill>
                  <a:srgbClr val="111111"/>
                </a:solidFill>
                <a:latin typeface="Franklin Gothic"/>
                <a:ea typeface="Franklin Gothic"/>
                <a:cs typeface="Franklin Gothic"/>
                <a:sym typeface="Franklin Gothic"/>
              </a:rPr>
              <a:t>Harvard Extension School</a:t>
            </a:r>
            <a:endParaRPr sz="3200" dirty="0">
              <a:solidFill>
                <a:srgbClr val="111111"/>
              </a:solidFill>
              <a:latin typeface="Franklin Gothic"/>
              <a:ea typeface="Franklin Gothic"/>
              <a:cs typeface="Franklin Gothic"/>
              <a:sym typeface="Franklin Gothic"/>
            </a:endParaRPr>
          </a:p>
          <a:p>
            <a:pPr marL="342900" lvl="0" indent="-342900" algn="ctr" rtl="0">
              <a:lnSpc>
                <a:spcPct val="80000"/>
              </a:lnSpc>
              <a:spcBef>
                <a:spcPts val="370"/>
              </a:spcBef>
              <a:spcAft>
                <a:spcPts val="0"/>
              </a:spcAft>
              <a:buClr>
                <a:schemeClr val="dk1"/>
              </a:buClr>
              <a:buSzPts val="1850"/>
              <a:buFont typeface="Arial"/>
              <a:buNone/>
            </a:pPr>
            <a:r>
              <a:rPr lang="en-US" sz="1850" dirty="0">
                <a:solidFill>
                  <a:srgbClr val="111111"/>
                </a:solidFill>
                <a:latin typeface="Franklin Gothic"/>
                <a:ea typeface="Franklin Gothic"/>
                <a:cs typeface="Franklin Gothic"/>
                <a:sym typeface="Franklin Gothic"/>
              </a:rPr>
              <a:t>Founder and Faculty Advisor, Lifestyle Medicine Interest Group at HMS</a:t>
            </a:r>
            <a:endParaRPr sz="3200" dirty="0">
              <a:solidFill>
                <a:srgbClr val="111111"/>
              </a:solidFill>
              <a:latin typeface="Franklin Gothic"/>
              <a:ea typeface="Franklin Gothic"/>
              <a:cs typeface="Franklin Gothic"/>
              <a:sym typeface="Franklin Gothic"/>
            </a:endParaRPr>
          </a:p>
          <a:p>
            <a:pPr marL="342900" lvl="0" indent="-342900" algn="ctr" rtl="0">
              <a:lnSpc>
                <a:spcPct val="80000"/>
              </a:lnSpc>
              <a:spcBef>
                <a:spcPts val="370"/>
              </a:spcBef>
              <a:spcAft>
                <a:spcPts val="0"/>
              </a:spcAft>
              <a:buClr>
                <a:schemeClr val="dk1"/>
              </a:buClr>
              <a:buSzPts val="1850"/>
              <a:buFont typeface="Arial"/>
              <a:buNone/>
            </a:pPr>
            <a:r>
              <a:rPr lang="en-US" sz="1850" dirty="0">
                <a:solidFill>
                  <a:srgbClr val="111111"/>
                </a:solidFill>
                <a:latin typeface="Franklin Gothic"/>
                <a:ea typeface="Franklin Gothic"/>
                <a:cs typeface="Franklin Gothic"/>
                <a:sym typeface="Franklin Gothic"/>
              </a:rPr>
              <a:t>Board Liaison for Professionals in Training (</a:t>
            </a:r>
            <a:r>
              <a:rPr lang="en-US" sz="1850" dirty="0" err="1">
                <a:solidFill>
                  <a:srgbClr val="111111"/>
                </a:solidFill>
                <a:latin typeface="Franklin Gothic"/>
                <a:ea typeface="Franklin Gothic"/>
                <a:cs typeface="Franklin Gothic"/>
                <a:sym typeface="Franklin Gothic"/>
              </a:rPr>
              <a:t>PiT</a:t>
            </a:r>
            <a:r>
              <a:rPr lang="en-US" sz="1850" dirty="0">
                <a:solidFill>
                  <a:srgbClr val="111111"/>
                </a:solidFill>
                <a:latin typeface="Franklin Gothic"/>
                <a:ea typeface="Franklin Gothic"/>
                <a:cs typeface="Franklin Gothic"/>
                <a:sym typeface="Franklin Gothic"/>
              </a:rPr>
              <a:t>), </a:t>
            </a:r>
            <a:endParaRPr sz="3200" dirty="0">
              <a:solidFill>
                <a:srgbClr val="111111"/>
              </a:solidFill>
              <a:latin typeface="Franklin Gothic"/>
              <a:ea typeface="Franklin Gothic"/>
              <a:cs typeface="Franklin Gothic"/>
              <a:sym typeface="Franklin Gothic"/>
            </a:endParaRPr>
          </a:p>
          <a:p>
            <a:pPr marL="342900" lvl="0" indent="-342900" algn="ctr" rtl="0">
              <a:lnSpc>
                <a:spcPct val="80000"/>
              </a:lnSpc>
              <a:spcBef>
                <a:spcPts val="370"/>
              </a:spcBef>
              <a:spcAft>
                <a:spcPts val="0"/>
              </a:spcAft>
              <a:buClr>
                <a:schemeClr val="dk1"/>
              </a:buClr>
              <a:buSzPts val="1850"/>
              <a:buFont typeface="Arial"/>
              <a:buNone/>
            </a:pPr>
            <a:r>
              <a:rPr lang="en-US" sz="1850" dirty="0">
                <a:solidFill>
                  <a:srgbClr val="111111"/>
                </a:solidFill>
                <a:latin typeface="Franklin Gothic"/>
                <a:ea typeface="Franklin Gothic"/>
                <a:cs typeface="Franklin Gothic"/>
                <a:sym typeface="Franklin Gothic"/>
              </a:rPr>
              <a:t>American College of Lifestyle Medicine (ACLM)</a:t>
            </a:r>
            <a:endParaRPr sz="1850" dirty="0">
              <a:solidFill>
                <a:srgbClr val="111111"/>
              </a:solidFill>
              <a:latin typeface="Franklin Gothic"/>
              <a:ea typeface="Franklin Gothic"/>
              <a:cs typeface="Franklin Gothic"/>
              <a:sym typeface="Franklin Gothic"/>
            </a:endParaRPr>
          </a:p>
          <a:p>
            <a:pPr marL="342900" lvl="0" indent="-342900" algn="l" rtl="0">
              <a:lnSpc>
                <a:spcPct val="80000"/>
              </a:lnSpc>
              <a:spcBef>
                <a:spcPts val="148"/>
              </a:spcBef>
              <a:spcAft>
                <a:spcPts val="0"/>
              </a:spcAft>
              <a:buClr>
                <a:schemeClr val="dk1"/>
              </a:buClr>
              <a:buSzPts val="740"/>
              <a:buFont typeface="Arial"/>
              <a:buNone/>
            </a:pPr>
            <a:endParaRPr sz="740" b="1" dirty="0">
              <a:solidFill>
                <a:srgbClr val="111111"/>
              </a:solidFill>
              <a:latin typeface="Franklin Gothic"/>
              <a:ea typeface="Franklin Gothic"/>
              <a:cs typeface="Franklin Gothic"/>
              <a:sym typeface="Franklin Gothic"/>
            </a:endParaRPr>
          </a:p>
          <a:p>
            <a:pPr marL="342900" lvl="0" indent="-342900" algn="l" rtl="0">
              <a:lnSpc>
                <a:spcPct val="80000"/>
              </a:lnSpc>
              <a:spcBef>
                <a:spcPts val="333"/>
              </a:spcBef>
              <a:spcAft>
                <a:spcPts val="0"/>
              </a:spcAft>
              <a:buClr>
                <a:schemeClr val="dk1"/>
              </a:buClr>
              <a:buSzPts val="1665"/>
              <a:buFont typeface="Arial"/>
              <a:buNone/>
            </a:pPr>
            <a:r>
              <a:rPr lang="en-US" sz="1665" b="1" dirty="0">
                <a:solidFill>
                  <a:srgbClr val="111111"/>
                </a:solidFill>
                <a:latin typeface="Franklin Gothic"/>
                <a:ea typeface="Franklin Gothic"/>
                <a:cs typeface="Franklin Gothic"/>
                <a:sym typeface="Franklin Gothic"/>
              </a:rPr>
              <a:t>	</a:t>
            </a:r>
            <a:r>
              <a:rPr lang="en-US" sz="1850" b="1" dirty="0">
                <a:solidFill>
                  <a:srgbClr val="111111"/>
                </a:solidFill>
                <a:latin typeface="Franklin Gothic"/>
                <a:ea typeface="Franklin Gothic"/>
                <a:cs typeface="Franklin Gothic"/>
                <a:sym typeface="Franklin Gothic"/>
              </a:rPr>
              <a:t>Jonathan Bonnet, MD, CAQSM</a:t>
            </a:r>
            <a:r>
              <a:rPr lang="en-US" sz="1850" dirty="0">
                <a:solidFill>
                  <a:srgbClr val="111111"/>
                </a:solidFill>
                <a:latin typeface="Franklin Gothic"/>
                <a:ea typeface="Franklin Gothic"/>
                <a:cs typeface="Franklin Gothic"/>
                <a:sym typeface="Franklin Gothic"/>
              </a:rPr>
              <a:t>		      </a:t>
            </a:r>
            <a:r>
              <a:rPr lang="en-US" sz="1850" b="1" dirty="0">
                <a:solidFill>
                  <a:srgbClr val="111111"/>
                </a:solidFill>
                <a:latin typeface="Franklin Gothic"/>
                <a:ea typeface="Franklin Gothic"/>
                <a:cs typeface="Franklin Gothic"/>
                <a:sym typeface="Franklin Gothic"/>
              </a:rPr>
              <a:t>Kate Simeon</a:t>
            </a:r>
            <a:endParaRPr sz="1850" dirty="0">
              <a:solidFill>
                <a:srgbClr val="111111"/>
              </a:solidFill>
              <a:latin typeface="Franklin Gothic"/>
              <a:ea typeface="Franklin Gothic"/>
              <a:cs typeface="Franklin Gothic"/>
              <a:sym typeface="Franklin Gothic"/>
            </a:endParaRPr>
          </a:p>
          <a:p>
            <a:pPr marL="342900" lvl="0" indent="-342900" algn="l" rtl="0">
              <a:lnSpc>
                <a:spcPct val="80000"/>
              </a:lnSpc>
              <a:spcBef>
                <a:spcPts val="259"/>
              </a:spcBef>
              <a:spcAft>
                <a:spcPts val="0"/>
              </a:spcAft>
              <a:buClr>
                <a:schemeClr val="dk1"/>
              </a:buClr>
              <a:buSzPts val="1295"/>
              <a:buFont typeface="Arial"/>
              <a:buNone/>
            </a:pPr>
            <a:endParaRPr sz="3200" dirty="0">
              <a:solidFill>
                <a:srgbClr val="111111"/>
              </a:solidFill>
              <a:latin typeface="Franklin Gothic"/>
              <a:ea typeface="Franklin Gothic"/>
              <a:cs typeface="Franklin Gothic"/>
              <a:sym typeface="Franklin Gothic"/>
            </a:endParaRPr>
          </a:p>
          <a:p>
            <a:pPr marL="342900" lvl="0" indent="-342900" algn="l" rtl="0">
              <a:lnSpc>
                <a:spcPct val="100000"/>
              </a:lnSpc>
              <a:spcBef>
                <a:spcPts val="0"/>
              </a:spcBef>
              <a:spcAft>
                <a:spcPts val="0"/>
              </a:spcAft>
              <a:buClr>
                <a:schemeClr val="dk1"/>
              </a:buClr>
              <a:buSzPts val="1295"/>
              <a:buFont typeface="Arial"/>
              <a:buNone/>
            </a:pPr>
            <a:r>
              <a:rPr lang="en-US" sz="1850" dirty="0">
                <a:solidFill>
                  <a:srgbClr val="111111"/>
                </a:solidFill>
                <a:latin typeface="Franklin Gothic"/>
                <a:ea typeface="Franklin Gothic"/>
                <a:cs typeface="Franklin Gothic"/>
                <a:sym typeface="Franklin Gothic"/>
              </a:rPr>
              <a:t>Slides reviewed and updated by:    Gia Merlo, MD, MBA, </a:t>
            </a:r>
            <a:r>
              <a:rPr lang="en-US" sz="1850" dirty="0" err="1">
                <a:solidFill>
                  <a:srgbClr val="111111"/>
                </a:solidFill>
                <a:latin typeface="Franklin Gothic"/>
                <a:ea typeface="Franklin Gothic"/>
                <a:cs typeface="Franklin Gothic"/>
                <a:sym typeface="Franklin Gothic"/>
              </a:rPr>
              <a:t>DipABLM</a:t>
            </a:r>
            <a:endParaRPr sz="1850" dirty="0">
              <a:solidFill>
                <a:srgbClr val="111111"/>
              </a:solidFill>
              <a:latin typeface="Franklin Gothic"/>
              <a:ea typeface="Franklin Gothic"/>
              <a:cs typeface="Franklin Gothic"/>
              <a:sym typeface="Franklin Gothic"/>
            </a:endParaRPr>
          </a:p>
          <a:p>
            <a:pPr marL="3200400" lvl="0" indent="0" algn="l" rtl="0">
              <a:lnSpc>
                <a:spcPct val="100000"/>
              </a:lnSpc>
              <a:spcBef>
                <a:spcPts val="0"/>
              </a:spcBef>
              <a:spcAft>
                <a:spcPts val="0"/>
              </a:spcAft>
              <a:buClr>
                <a:schemeClr val="dk1"/>
              </a:buClr>
              <a:buSzPts val="1100"/>
              <a:buFont typeface="Arial"/>
              <a:buNone/>
            </a:pPr>
            <a:r>
              <a:rPr lang="en-US" sz="1850" dirty="0">
                <a:solidFill>
                  <a:srgbClr val="111111"/>
                </a:solidFill>
                <a:latin typeface="Franklin Gothic"/>
                <a:ea typeface="Franklin Gothic"/>
                <a:cs typeface="Franklin Gothic"/>
                <a:sym typeface="Franklin Gothic"/>
              </a:rPr>
              <a:t>   Cheryl True, MD, </a:t>
            </a:r>
            <a:r>
              <a:rPr lang="en-US" sz="1850" dirty="0" err="1">
                <a:solidFill>
                  <a:srgbClr val="111111"/>
                </a:solidFill>
                <a:latin typeface="Franklin Gothic"/>
                <a:ea typeface="Franklin Gothic"/>
                <a:cs typeface="Franklin Gothic"/>
                <a:sym typeface="Franklin Gothic"/>
              </a:rPr>
              <a:t>DipABLM</a:t>
            </a:r>
            <a:r>
              <a:rPr lang="en-US" sz="1850" dirty="0">
                <a:solidFill>
                  <a:srgbClr val="111111"/>
                </a:solidFill>
                <a:latin typeface="Franklin Gothic"/>
                <a:ea typeface="Franklin Gothic"/>
                <a:cs typeface="Franklin Gothic"/>
                <a:sym typeface="Franklin Gothic"/>
              </a:rPr>
              <a:t>, FACLM</a:t>
            </a:r>
            <a:endParaRPr sz="1850" dirty="0">
              <a:solidFill>
                <a:srgbClr val="111111"/>
              </a:solidFill>
              <a:latin typeface="Franklin Gothic"/>
              <a:ea typeface="Franklin Gothic"/>
              <a:cs typeface="Franklin Gothic"/>
              <a:sym typeface="Franklin Gothic"/>
            </a:endParaRPr>
          </a:p>
          <a:p>
            <a:pPr marL="2743200" lvl="0" indent="457200" algn="l" rtl="0">
              <a:lnSpc>
                <a:spcPct val="100000"/>
              </a:lnSpc>
              <a:spcBef>
                <a:spcPts val="0"/>
              </a:spcBef>
              <a:spcAft>
                <a:spcPts val="0"/>
              </a:spcAft>
              <a:buClr>
                <a:schemeClr val="dk1"/>
              </a:buClr>
              <a:buSzPts val="1100"/>
              <a:buFont typeface="Arial"/>
              <a:buNone/>
            </a:pPr>
            <a:r>
              <a:rPr lang="en-US" sz="1850" dirty="0">
                <a:solidFill>
                  <a:srgbClr val="111111"/>
                </a:solidFill>
                <a:latin typeface="Franklin Gothic"/>
                <a:ea typeface="Franklin Gothic"/>
                <a:cs typeface="Franklin Gothic"/>
                <a:sym typeface="Franklin Gothic"/>
              </a:rPr>
              <a:t>   Marie Dacey, </a:t>
            </a:r>
            <a:r>
              <a:rPr lang="en-US" sz="1850" dirty="0" err="1">
                <a:solidFill>
                  <a:srgbClr val="111111"/>
                </a:solidFill>
                <a:latin typeface="Franklin Gothic"/>
                <a:ea typeface="Franklin Gothic"/>
                <a:cs typeface="Franklin Gothic"/>
                <a:sym typeface="Franklin Gothic"/>
              </a:rPr>
              <a:t>EdD</a:t>
            </a:r>
            <a:endParaRPr lang="en-US" sz="1850" dirty="0">
              <a:solidFill>
                <a:srgbClr val="111111"/>
              </a:solidFill>
              <a:latin typeface="Franklin Gothic"/>
              <a:ea typeface="Franklin Gothic"/>
              <a:cs typeface="Franklin Gothic"/>
              <a:sym typeface="Franklin Gothic"/>
            </a:endParaRPr>
          </a:p>
          <a:p>
            <a:pPr marL="2743200" lvl="0" indent="457200" algn="l" rtl="0">
              <a:lnSpc>
                <a:spcPct val="100000"/>
              </a:lnSpc>
              <a:spcBef>
                <a:spcPts val="0"/>
              </a:spcBef>
              <a:spcAft>
                <a:spcPts val="0"/>
              </a:spcAft>
              <a:buClr>
                <a:schemeClr val="dk1"/>
              </a:buClr>
              <a:buSzPts val="1100"/>
              <a:buFont typeface="Arial"/>
              <a:buNone/>
            </a:pPr>
            <a:r>
              <a:rPr lang="en-US" sz="1850" dirty="0">
                <a:solidFill>
                  <a:srgbClr val="111111"/>
                </a:solidFill>
                <a:latin typeface="Franklin Gothic"/>
                <a:ea typeface="Franklin Gothic"/>
                <a:cs typeface="Franklin Gothic"/>
                <a:sym typeface="Franklin Gothic"/>
              </a:rPr>
              <a:t>   Jenny S. Lee, PhD, MPH, </a:t>
            </a:r>
            <a:r>
              <a:rPr lang="en-US" sz="1850" dirty="0" err="1">
                <a:solidFill>
                  <a:srgbClr val="111111"/>
                </a:solidFill>
                <a:latin typeface="Franklin Gothic"/>
                <a:ea typeface="Franklin Gothic"/>
                <a:cs typeface="Franklin Gothic"/>
                <a:sym typeface="Franklin Gothic"/>
              </a:rPr>
              <a:t>DipIBLM</a:t>
            </a:r>
            <a:r>
              <a:rPr lang="en-US" sz="1850" dirty="0">
                <a:solidFill>
                  <a:srgbClr val="111111"/>
                </a:solidFill>
                <a:latin typeface="Franklin Gothic"/>
                <a:ea typeface="Franklin Gothic"/>
                <a:cs typeface="Franklin Gothic"/>
                <a:sym typeface="Franklin Gothic"/>
              </a:rPr>
              <a:t>, FACLM</a:t>
            </a:r>
            <a:endParaRPr sz="1850" dirty="0">
              <a:solidFill>
                <a:srgbClr val="111111"/>
              </a:solidFill>
              <a:latin typeface="Franklin Gothic"/>
              <a:ea typeface="Franklin Gothic"/>
              <a:cs typeface="Franklin Gothic"/>
              <a:sym typeface="Franklin Gothic"/>
            </a:endParaRPr>
          </a:p>
          <a:p>
            <a:pPr marL="2743200" lvl="0" indent="457200" algn="l" rtl="0">
              <a:lnSpc>
                <a:spcPct val="100000"/>
              </a:lnSpc>
              <a:spcBef>
                <a:spcPts val="0"/>
              </a:spcBef>
              <a:spcAft>
                <a:spcPts val="0"/>
              </a:spcAft>
              <a:buClr>
                <a:schemeClr val="dk1"/>
              </a:buClr>
              <a:buSzPts val="1100"/>
              <a:buFont typeface="Arial"/>
              <a:buNone/>
            </a:pPr>
            <a:r>
              <a:rPr lang="en-US" sz="1850" dirty="0">
                <a:solidFill>
                  <a:srgbClr val="111111"/>
                </a:solidFill>
                <a:latin typeface="Franklin Gothic"/>
                <a:ea typeface="Franklin Gothic"/>
                <a:cs typeface="Franklin Gothic"/>
                <a:sym typeface="Franklin Gothic"/>
              </a:rPr>
              <a:t>   </a:t>
            </a:r>
            <a:r>
              <a:rPr lang="en-US" sz="1850" dirty="0" err="1">
                <a:solidFill>
                  <a:srgbClr val="111111"/>
                </a:solidFill>
                <a:latin typeface="Franklin Gothic"/>
                <a:ea typeface="Franklin Gothic"/>
                <a:cs typeface="Franklin Gothic"/>
                <a:sym typeface="Franklin Gothic"/>
              </a:rPr>
              <a:t>Aneeha</a:t>
            </a:r>
            <a:r>
              <a:rPr lang="en-US" sz="1850" dirty="0">
                <a:solidFill>
                  <a:srgbClr val="111111"/>
                </a:solidFill>
                <a:latin typeface="Franklin Gothic"/>
                <a:ea typeface="Franklin Gothic"/>
                <a:cs typeface="Franklin Gothic"/>
                <a:sym typeface="Franklin Gothic"/>
              </a:rPr>
              <a:t> </a:t>
            </a:r>
            <a:r>
              <a:rPr lang="en-US" sz="1850" dirty="0" err="1">
                <a:solidFill>
                  <a:srgbClr val="111111"/>
                </a:solidFill>
                <a:latin typeface="Franklin Gothic"/>
                <a:ea typeface="Franklin Gothic"/>
                <a:cs typeface="Franklin Gothic"/>
                <a:sym typeface="Franklin Gothic"/>
              </a:rPr>
              <a:t>Dalal</a:t>
            </a:r>
            <a:r>
              <a:rPr lang="en-US" sz="1850" dirty="0">
                <a:solidFill>
                  <a:srgbClr val="111111"/>
                </a:solidFill>
                <a:latin typeface="Franklin Gothic"/>
                <a:ea typeface="Franklin Gothic"/>
                <a:cs typeface="Franklin Gothic"/>
                <a:sym typeface="Franklin Gothic"/>
              </a:rPr>
              <a:t> </a:t>
            </a:r>
            <a:endParaRPr sz="1850" dirty="0">
              <a:solidFill>
                <a:srgbClr val="111111"/>
              </a:solidFill>
              <a:latin typeface="Franklin Gothic"/>
              <a:ea typeface="Franklin Gothic"/>
              <a:cs typeface="Franklin Gothic"/>
              <a:sym typeface="Franklin Gothic"/>
            </a:endParaRPr>
          </a:p>
          <a:p>
            <a:pPr marL="3543300" lvl="0" indent="-342900" algn="l" rtl="0">
              <a:lnSpc>
                <a:spcPct val="100000"/>
              </a:lnSpc>
              <a:spcBef>
                <a:spcPts val="0"/>
              </a:spcBef>
              <a:spcAft>
                <a:spcPts val="1000"/>
              </a:spcAft>
              <a:buClr>
                <a:schemeClr val="dk1"/>
              </a:buClr>
              <a:buSzPts val="1295"/>
              <a:buFont typeface="Arial"/>
              <a:buNone/>
            </a:pPr>
            <a:r>
              <a:rPr lang="en-US" sz="1850" dirty="0">
                <a:solidFill>
                  <a:srgbClr val="111111"/>
                </a:solidFill>
                <a:latin typeface="Franklin Gothic"/>
                <a:ea typeface="Franklin Gothic"/>
                <a:cs typeface="Franklin Gothic"/>
                <a:sym typeface="Franklin Gothic"/>
              </a:rPr>
              <a:t>   Erica </a:t>
            </a:r>
            <a:r>
              <a:rPr lang="en-US" sz="1850" dirty="0" err="1">
                <a:solidFill>
                  <a:srgbClr val="111111"/>
                </a:solidFill>
                <a:latin typeface="Franklin Gothic"/>
                <a:ea typeface="Franklin Gothic"/>
                <a:cs typeface="Franklin Gothic"/>
                <a:sym typeface="Franklin Gothic"/>
              </a:rPr>
              <a:t>Veazey</a:t>
            </a:r>
            <a:r>
              <a:rPr lang="en-US" sz="1850" dirty="0">
                <a:solidFill>
                  <a:srgbClr val="111111"/>
                </a:solidFill>
                <a:latin typeface="Franklin Gothic"/>
                <a:ea typeface="Franklin Gothic"/>
                <a:cs typeface="Franklin Gothic"/>
                <a:sym typeface="Franklin Gothic"/>
              </a:rPr>
              <a:t>, BS</a:t>
            </a:r>
          </a:p>
          <a:p>
            <a:pPr marL="3543300" lvl="0" indent="-342900" algn="l" rtl="0">
              <a:lnSpc>
                <a:spcPct val="80000"/>
              </a:lnSpc>
              <a:spcBef>
                <a:spcPts val="1000"/>
              </a:spcBef>
              <a:spcAft>
                <a:spcPts val="1000"/>
              </a:spcAft>
              <a:buClr>
                <a:schemeClr val="dk1"/>
              </a:buClr>
              <a:buSzPts val="1295"/>
              <a:buFont typeface="Arial"/>
              <a:buNone/>
            </a:pPr>
            <a:r>
              <a:rPr lang="en-US" sz="1295" dirty="0">
                <a:solidFill>
                  <a:srgbClr val="111111"/>
                </a:solidFill>
                <a:latin typeface="Calibri"/>
                <a:ea typeface="Calibri"/>
                <a:cs typeface="Calibri"/>
                <a:sym typeface="Calibri"/>
              </a:rPr>
              <a:t>	</a:t>
            </a:r>
            <a:r>
              <a:rPr lang="en-US" sz="1295" dirty="0">
                <a:solidFill>
                  <a:schemeClr val="dk1"/>
                </a:solidFill>
                <a:latin typeface="Calibri"/>
                <a:ea typeface="Calibri"/>
                <a:cs typeface="Calibri"/>
                <a:sym typeface="Calibri"/>
              </a:rPr>
              <a:t>	</a:t>
            </a:r>
            <a:endParaRPr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73"/>
          <p:cNvSpPr txBox="1">
            <a:spLocks noGrp="1"/>
          </p:cNvSpPr>
          <p:nvPr>
            <p:ph type="title"/>
          </p:nvPr>
        </p:nvSpPr>
        <p:spPr>
          <a:xfrm>
            <a:off x="822960" y="286603"/>
            <a:ext cx="7543800" cy="14508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US"/>
              <a:t>References</a:t>
            </a:r>
            <a:endParaRPr/>
          </a:p>
        </p:txBody>
      </p:sp>
      <p:sp>
        <p:nvSpPr>
          <p:cNvPr id="578" name="Google Shape;578;p73"/>
          <p:cNvSpPr txBox="1">
            <a:spLocks noGrp="1"/>
          </p:cNvSpPr>
          <p:nvPr>
            <p:ph type="body" idx="1"/>
          </p:nvPr>
        </p:nvSpPr>
        <p:spPr>
          <a:xfrm>
            <a:off x="822950" y="1737399"/>
            <a:ext cx="7543800" cy="4345200"/>
          </a:xfrm>
          <a:prstGeom prst="rect">
            <a:avLst/>
          </a:prstGeom>
        </p:spPr>
        <p:txBody>
          <a:bodyPr spcFirstLastPara="1" wrap="square" lIns="0" tIns="34275" rIns="0" bIns="342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200">
                <a:solidFill>
                  <a:srgbClr val="000000"/>
                </a:solidFill>
                <a:highlight>
                  <a:srgbClr val="FFFFFF"/>
                </a:highlight>
                <a:latin typeface="Franklin Gothic"/>
                <a:ea typeface="Franklin Gothic"/>
                <a:cs typeface="Franklin Gothic"/>
                <a:sym typeface="Franklin Gothic"/>
              </a:rPr>
              <a:t>Adams KM, Butsch WS, Kohlmeier M. The State of Nutrition Education at US Medical Schools. </a:t>
            </a:r>
            <a:r>
              <a:rPr lang="en-US" sz="1200" i="1">
                <a:solidFill>
                  <a:srgbClr val="000000"/>
                </a:solidFill>
                <a:highlight>
                  <a:srgbClr val="FFFFFF"/>
                </a:highlight>
                <a:latin typeface="Franklin Gothic"/>
                <a:ea typeface="Franklin Gothic"/>
                <a:cs typeface="Franklin Gothic"/>
                <a:sym typeface="Franklin Gothic"/>
              </a:rPr>
              <a:t>J Biomed Educ</a:t>
            </a:r>
            <a:r>
              <a:rPr lang="en-US" sz="1200">
                <a:solidFill>
                  <a:srgbClr val="000000"/>
                </a:solidFill>
                <a:highlight>
                  <a:srgbClr val="FFFFFF"/>
                </a:highlight>
                <a:latin typeface="Franklin Gothic"/>
                <a:ea typeface="Franklin Gothic"/>
                <a:cs typeface="Franklin Gothic"/>
                <a:sym typeface="Franklin Gothic"/>
              </a:rPr>
              <a:t>. 2015;2015:1-7. doi:10.1155/2015/357627.</a:t>
            </a:r>
            <a:endParaRPr sz="1200">
              <a:solidFill>
                <a:srgbClr val="000000"/>
              </a:solidFill>
              <a:latin typeface="Franklin Gothic"/>
              <a:ea typeface="Franklin Gothic"/>
              <a:cs typeface="Franklin Gothic"/>
              <a:sym typeface="Franklin Gothic"/>
            </a:endParaRPr>
          </a:p>
          <a:p>
            <a:pPr marL="0" lvl="0" indent="0" algn="l" rtl="0">
              <a:lnSpc>
                <a:spcPct val="100000"/>
              </a:lnSpc>
              <a:spcBef>
                <a:spcPts val="0"/>
              </a:spcBef>
              <a:spcAft>
                <a:spcPts val="0"/>
              </a:spcAft>
              <a:buClr>
                <a:schemeClr val="dk1"/>
              </a:buClr>
              <a:buSzPts val="1100"/>
              <a:buFont typeface="Arial"/>
              <a:buNone/>
            </a:pPr>
            <a:endParaRPr sz="1200">
              <a:solidFill>
                <a:srgbClr val="000000"/>
              </a:solidFill>
              <a:latin typeface="Franklin Gothic"/>
              <a:ea typeface="Franklin Gothic"/>
              <a:cs typeface="Franklin Gothic"/>
              <a:sym typeface="Franklin Gothic"/>
            </a:endParaRPr>
          </a:p>
          <a:p>
            <a:pPr marL="0" lvl="0" indent="0" algn="l" rtl="0">
              <a:lnSpc>
                <a:spcPct val="100000"/>
              </a:lnSpc>
              <a:spcBef>
                <a:spcPts val="0"/>
              </a:spcBef>
              <a:spcAft>
                <a:spcPts val="0"/>
              </a:spcAft>
              <a:buClr>
                <a:schemeClr val="dk1"/>
              </a:buClr>
              <a:buSzPts val="1100"/>
              <a:buFont typeface="Arial"/>
              <a:buNone/>
            </a:pPr>
            <a:r>
              <a:rPr lang="en-US" sz="1200">
                <a:solidFill>
                  <a:srgbClr val="000000"/>
                </a:solidFill>
                <a:latin typeface="Franklin Gothic"/>
                <a:ea typeface="Franklin Gothic"/>
                <a:cs typeface="Franklin Gothic"/>
                <a:sym typeface="Franklin Gothic"/>
              </a:rPr>
              <a:t>American College of Lifestyle Medicine. (2020). Mission Vision. Retrieved from https://www.lifestylemedicine.org/ACLM/Lifestyle_Medicine/What_is_Lifestyle_Medicine/ACLM/About/What_is_Lifestyle_Medicine_/Core_Competencies.aspx?hkey=26f3eb6b-8294-4a63-83de-35d429c3bb88edi</a:t>
            </a:r>
            <a:endParaRPr sz="1200">
              <a:solidFill>
                <a:srgbClr val="000000"/>
              </a:solidFill>
              <a:latin typeface="Franklin Gothic"/>
              <a:ea typeface="Franklin Gothic"/>
              <a:cs typeface="Franklin Gothic"/>
              <a:sym typeface="Franklin Gothic"/>
            </a:endParaRPr>
          </a:p>
          <a:p>
            <a:pPr marL="0" lvl="0" indent="0" algn="l" rtl="0">
              <a:lnSpc>
                <a:spcPct val="100000"/>
              </a:lnSpc>
              <a:spcBef>
                <a:spcPts val="0"/>
              </a:spcBef>
              <a:spcAft>
                <a:spcPts val="0"/>
              </a:spcAft>
              <a:buClr>
                <a:schemeClr val="dk1"/>
              </a:buClr>
              <a:buSzPts val="1100"/>
              <a:buFont typeface="Arial"/>
              <a:buNone/>
            </a:pPr>
            <a:endParaRPr sz="1200">
              <a:solidFill>
                <a:srgbClr val="000000"/>
              </a:solidFill>
              <a:latin typeface="Franklin Gothic"/>
              <a:ea typeface="Franklin Gothic"/>
              <a:cs typeface="Franklin Gothic"/>
              <a:sym typeface="Franklin Gothic"/>
            </a:endParaRPr>
          </a:p>
          <a:p>
            <a:pPr marL="0" lvl="0" indent="0" algn="l" rtl="0">
              <a:lnSpc>
                <a:spcPct val="100000"/>
              </a:lnSpc>
              <a:spcBef>
                <a:spcPts val="0"/>
              </a:spcBef>
              <a:spcAft>
                <a:spcPts val="0"/>
              </a:spcAft>
              <a:buClr>
                <a:schemeClr val="dk1"/>
              </a:buClr>
              <a:buSzPts val="1100"/>
              <a:buFont typeface="Arial"/>
              <a:buNone/>
            </a:pPr>
            <a:r>
              <a:rPr lang="en-US" sz="1200">
                <a:solidFill>
                  <a:srgbClr val="000000"/>
                </a:solidFill>
                <a:latin typeface="Franklin Gothic"/>
                <a:ea typeface="Franklin Gothic"/>
                <a:cs typeface="Franklin Gothic"/>
                <a:sym typeface="Franklin Gothic"/>
              </a:rPr>
              <a:t>American Institute for Cancer Research. (2020). </a:t>
            </a:r>
            <a:r>
              <a:rPr lang="en-US" sz="1200" i="1">
                <a:solidFill>
                  <a:srgbClr val="000000"/>
                </a:solidFill>
                <a:latin typeface="Franklin Gothic"/>
                <a:ea typeface="Franklin Gothic"/>
                <a:cs typeface="Franklin Gothic"/>
                <a:sym typeface="Franklin Gothic"/>
              </a:rPr>
              <a:t>Few US Adults Meet Physical Activity Guidelines For Health, Cancer Prevention - American Institute For Cancer Research</a:t>
            </a:r>
            <a:r>
              <a:rPr lang="en-US" sz="1200">
                <a:solidFill>
                  <a:srgbClr val="000000"/>
                </a:solidFill>
                <a:latin typeface="Franklin Gothic"/>
                <a:ea typeface="Franklin Gothic"/>
                <a:cs typeface="Franklin Gothic"/>
                <a:sym typeface="Franklin Gothic"/>
              </a:rPr>
              <a:t>. Retrieved from https://www.aicr.org/resources/blog/few-us-adults-meet-physical-activity-guidelines-for-health-cancer-prevention/</a:t>
            </a:r>
            <a:endParaRPr sz="1200">
              <a:solidFill>
                <a:srgbClr val="000000"/>
              </a:solidFill>
              <a:latin typeface="Franklin Gothic"/>
              <a:ea typeface="Franklin Gothic"/>
              <a:cs typeface="Franklin Gothic"/>
              <a:sym typeface="Franklin Gothic"/>
            </a:endParaRPr>
          </a:p>
          <a:p>
            <a:pPr marL="0" lvl="0" indent="0" algn="l" rtl="0">
              <a:lnSpc>
                <a:spcPct val="100000"/>
              </a:lnSpc>
              <a:spcBef>
                <a:spcPts val="0"/>
              </a:spcBef>
              <a:spcAft>
                <a:spcPts val="0"/>
              </a:spcAft>
              <a:buClr>
                <a:schemeClr val="dk1"/>
              </a:buClr>
              <a:buSzPts val="1100"/>
              <a:buFont typeface="Arial"/>
              <a:buNone/>
            </a:pPr>
            <a:endParaRPr sz="1200">
              <a:solidFill>
                <a:srgbClr val="000000"/>
              </a:solidFill>
              <a:latin typeface="Franklin Gothic"/>
              <a:ea typeface="Franklin Gothic"/>
              <a:cs typeface="Franklin Gothic"/>
              <a:sym typeface="Franklin Gothic"/>
            </a:endParaRPr>
          </a:p>
          <a:p>
            <a:pPr marL="0" lvl="0" indent="0" algn="l" rtl="0">
              <a:lnSpc>
                <a:spcPct val="100000"/>
              </a:lnSpc>
              <a:spcBef>
                <a:spcPts val="0"/>
              </a:spcBef>
              <a:spcAft>
                <a:spcPts val="0"/>
              </a:spcAft>
              <a:buClr>
                <a:schemeClr val="dk1"/>
              </a:buClr>
              <a:buSzPts val="1100"/>
              <a:buFont typeface="Arial"/>
              <a:buNone/>
            </a:pPr>
            <a:r>
              <a:rPr lang="en-US" sz="1200">
                <a:solidFill>
                  <a:srgbClr val="000000"/>
                </a:solidFill>
                <a:latin typeface="Franklin Gothic"/>
                <a:ea typeface="Franklin Gothic"/>
                <a:cs typeface="Franklin Gothic"/>
                <a:sym typeface="Franklin Gothic"/>
              </a:rPr>
              <a:t>Akesson, A., Larsson, S.C., Discacciati, A., Wolk, A. (2014). Low-risk diet and lifestyle habits in the primary prevention of myocardial infarction in men: a population-based prospective cohort study. </a:t>
            </a:r>
            <a:r>
              <a:rPr lang="en-US" sz="1200" i="1">
                <a:solidFill>
                  <a:srgbClr val="000000"/>
                </a:solidFill>
                <a:latin typeface="Franklin Gothic"/>
                <a:ea typeface="Franklin Gothic"/>
                <a:cs typeface="Franklin Gothic"/>
                <a:sym typeface="Franklin Gothic"/>
              </a:rPr>
              <a:t>Journal of the American College Cardiology</a:t>
            </a:r>
            <a:r>
              <a:rPr lang="en-US" sz="1200">
                <a:solidFill>
                  <a:srgbClr val="000000"/>
                </a:solidFill>
                <a:latin typeface="Franklin Gothic"/>
                <a:ea typeface="Franklin Gothic"/>
                <a:cs typeface="Franklin Gothic"/>
                <a:sym typeface="Franklin Gothic"/>
              </a:rPr>
              <a:t>, 64(13), 1299‐1306. doi:10.1016/j.jacc.2014.06.1190</a:t>
            </a:r>
            <a:endParaRPr sz="1200">
              <a:solidFill>
                <a:srgbClr val="000000"/>
              </a:solidFill>
              <a:latin typeface="Franklin Gothic"/>
              <a:ea typeface="Franklin Gothic"/>
              <a:cs typeface="Franklin Gothic"/>
              <a:sym typeface="Franklin Gothic"/>
            </a:endParaRPr>
          </a:p>
          <a:p>
            <a:pPr marL="0" lvl="0" indent="0" algn="l" rtl="0">
              <a:lnSpc>
                <a:spcPct val="100000"/>
              </a:lnSpc>
              <a:spcBef>
                <a:spcPts val="0"/>
              </a:spcBef>
              <a:spcAft>
                <a:spcPts val="0"/>
              </a:spcAft>
              <a:buClr>
                <a:schemeClr val="dk1"/>
              </a:buClr>
              <a:buSzPts val="1100"/>
              <a:buFont typeface="Arial"/>
              <a:buNone/>
            </a:pPr>
            <a:endParaRPr sz="1200">
              <a:solidFill>
                <a:srgbClr val="000000"/>
              </a:solidFill>
              <a:latin typeface="Franklin Gothic"/>
              <a:ea typeface="Franklin Gothic"/>
              <a:cs typeface="Franklin Gothic"/>
              <a:sym typeface="Franklin Gothic"/>
            </a:endParaRPr>
          </a:p>
          <a:p>
            <a:pPr marL="0" lvl="0" indent="0" algn="l" rtl="0">
              <a:lnSpc>
                <a:spcPct val="100000"/>
              </a:lnSpc>
              <a:spcBef>
                <a:spcPts val="0"/>
              </a:spcBef>
              <a:spcAft>
                <a:spcPts val="0"/>
              </a:spcAft>
              <a:buClr>
                <a:schemeClr val="dk1"/>
              </a:buClr>
              <a:buSzPts val="1100"/>
              <a:buFont typeface="Arial"/>
              <a:buNone/>
            </a:pPr>
            <a:r>
              <a:rPr lang="en-US" sz="1200">
                <a:solidFill>
                  <a:srgbClr val="000000"/>
                </a:solidFill>
                <a:latin typeface="Franklin Gothic"/>
                <a:ea typeface="Franklin Gothic"/>
                <a:cs typeface="Franklin Gothic"/>
                <a:sym typeface="Franklin Gothic"/>
              </a:rPr>
              <a:t>Centers for Disease Control and Prevention. (2020).  Prevalence of Self-Reported Obesity Among U.S. Adults by State and Territory. Retrieved from https://www.cdc.gov/obesity/data/prevalence-maps.html. </a:t>
            </a:r>
            <a:endParaRPr sz="1200">
              <a:solidFill>
                <a:srgbClr val="000000"/>
              </a:solidFill>
              <a:latin typeface="Franklin Gothic"/>
              <a:ea typeface="Franklin Gothic"/>
              <a:cs typeface="Franklin Gothic"/>
              <a:sym typeface="Franklin Gothic"/>
            </a:endParaRPr>
          </a:p>
          <a:p>
            <a:pPr marL="0" lvl="0" indent="0" algn="l" rtl="0">
              <a:lnSpc>
                <a:spcPct val="100000"/>
              </a:lnSpc>
              <a:spcBef>
                <a:spcPts val="0"/>
              </a:spcBef>
              <a:spcAft>
                <a:spcPts val="0"/>
              </a:spcAft>
              <a:buClr>
                <a:schemeClr val="dk1"/>
              </a:buClr>
              <a:buSzPts val="1100"/>
              <a:buFont typeface="Arial"/>
              <a:buNone/>
            </a:pPr>
            <a:endParaRPr sz="1200">
              <a:solidFill>
                <a:srgbClr val="000000"/>
              </a:solidFill>
              <a:latin typeface="Franklin Gothic"/>
              <a:ea typeface="Franklin Gothic"/>
              <a:cs typeface="Franklin Gothic"/>
              <a:sym typeface="Franklin Gothic"/>
            </a:endParaRPr>
          </a:p>
          <a:p>
            <a:pPr marL="0" lvl="0" indent="0" algn="l" rtl="0">
              <a:lnSpc>
                <a:spcPct val="100000"/>
              </a:lnSpc>
              <a:spcBef>
                <a:spcPts val="0"/>
              </a:spcBef>
              <a:spcAft>
                <a:spcPts val="0"/>
              </a:spcAft>
              <a:buClr>
                <a:schemeClr val="dk1"/>
              </a:buClr>
              <a:buSzPts val="1100"/>
              <a:buFont typeface="Arial"/>
              <a:buNone/>
            </a:pPr>
            <a:r>
              <a:rPr lang="en-US" sz="1200">
                <a:solidFill>
                  <a:srgbClr val="000000"/>
                </a:solidFill>
                <a:latin typeface="Franklin Gothic"/>
                <a:ea typeface="Franklin Gothic"/>
                <a:cs typeface="Franklin Gothic"/>
                <a:sym typeface="Franklin Gothic"/>
              </a:rPr>
              <a:t>Centers for Disease Control and Prevention. (2018). Data table for Figure 2. Number of deaths, percentage of total deaths, and age-adjusted death rates for all causes and the 10 leading causes of death in 2018: United States, 2017 and 2018. Retrieved from https://www.cdc.gov/nchs/data/databriefs/db355_tables-508.pdf#page=2 </a:t>
            </a:r>
            <a:endParaRPr sz="1200">
              <a:solidFill>
                <a:srgbClr val="000000"/>
              </a:solidFill>
              <a:latin typeface="Franklin Gothic"/>
              <a:ea typeface="Franklin Gothic"/>
              <a:cs typeface="Franklin Gothic"/>
              <a:sym typeface="Franklin Gothic"/>
            </a:endParaRPr>
          </a:p>
          <a:p>
            <a:pPr marL="0" lvl="0" indent="0" algn="l" rtl="0">
              <a:lnSpc>
                <a:spcPct val="100000"/>
              </a:lnSpc>
              <a:spcBef>
                <a:spcPts val="0"/>
              </a:spcBef>
              <a:spcAft>
                <a:spcPts val="0"/>
              </a:spcAft>
              <a:buClr>
                <a:schemeClr val="dk1"/>
              </a:buClr>
              <a:buSzPts val="1100"/>
              <a:buFont typeface="Arial"/>
              <a:buNone/>
            </a:pPr>
            <a:endParaRPr sz="1200">
              <a:solidFill>
                <a:srgbClr val="000000"/>
              </a:solidFill>
              <a:latin typeface="Franklin Gothic"/>
              <a:ea typeface="Franklin Gothic"/>
              <a:cs typeface="Franklin Gothic"/>
              <a:sym typeface="Franklin Gothic"/>
            </a:endParaRPr>
          </a:p>
          <a:p>
            <a:pPr marL="0" lvl="0" indent="0" algn="l" rtl="0">
              <a:lnSpc>
                <a:spcPct val="115000"/>
              </a:lnSpc>
              <a:spcBef>
                <a:spcPts val="0"/>
              </a:spcBef>
              <a:spcAft>
                <a:spcPts val="0"/>
              </a:spcAft>
              <a:buClr>
                <a:schemeClr val="dk1"/>
              </a:buClr>
              <a:buSzPts val="1100"/>
              <a:buFont typeface="Arial"/>
              <a:buNone/>
            </a:pPr>
            <a:r>
              <a:rPr lang="en-US" sz="1200">
                <a:solidFill>
                  <a:srgbClr val="000000"/>
                </a:solidFill>
                <a:latin typeface="Franklin Gothic"/>
                <a:ea typeface="Franklin Gothic"/>
                <a:cs typeface="Franklin Gothic"/>
                <a:sym typeface="Franklin Gothic"/>
              </a:rPr>
              <a:t>Childs, D. and Kansagra S. (2007 Sept 20). 10 Health Advances that Changed the World. </a:t>
            </a:r>
            <a:r>
              <a:rPr lang="en-US" sz="1200" i="1">
                <a:solidFill>
                  <a:srgbClr val="000000"/>
                </a:solidFill>
                <a:latin typeface="Franklin Gothic"/>
                <a:ea typeface="Franklin Gothic"/>
                <a:cs typeface="Franklin Gothic"/>
                <a:sym typeface="Franklin Gothic"/>
              </a:rPr>
              <a:t>ABC News.</a:t>
            </a:r>
            <a:r>
              <a:rPr lang="en-US" sz="1200">
                <a:solidFill>
                  <a:srgbClr val="000000"/>
                </a:solidFill>
                <a:latin typeface="Franklin Gothic"/>
                <a:ea typeface="Franklin Gothic"/>
                <a:cs typeface="Franklin Gothic"/>
                <a:sym typeface="Franklin Gothic"/>
              </a:rPr>
              <a:t> Retrieved from https://abcnews.go.com/Health/TenWays/story?id=3605442&amp;page=3//abcnews.go</a:t>
            </a:r>
            <a:endParaRPr sz="1200">
              <a:solidFill>
                <a:srgbClr val="000000"/>
              </a:solidFill>
              <a:latin typeface="Franklin Gothic"/>
              <a:ea typeface="Franklin Gothic"/>
              <a:cs typeface="Franklin Gothic"/>
              <a:sym typeface="Franklin Gothic"/>
            </a:endParaRPr>
          </a:p>
          <a:p>
            <a:pPr marL="0" lvl="0" indent="0" algn="l" rtl="0">
              <a:lnSpc>
                <a:spcPct val="115000"/>
              </a:lnSpc>
              <a:spcBef>
                <a:spcPts val="0"/>
              </a:spcBef>
              <a:spcAft>
                <a:spcPts val="0"/>
              </a:spcAft>
              <a:buClr>
                <a:schemeClr val="dk1"/>
              </a:buClr>
              <a:buSzPts val="1100"/>
              <a:buFont typeface="Arial"/>
              <a:buNone/>
            </a:pPr>
            <a:endParaRPr sz="1200">
              <a:solidFill>
                <a:srgbClr val="000000"/>
              </a:solidFill>
              <a:latin typeface="Franklin Gothic"/>
              <a:ea typeface="Franklin Gothic"/>
              <a:cs typeface="Franklin Gothic"/>
              <a:sym typeface="Franklin Gothic"/>
            </a:endParaRPr>
          </a:p>
          <a:p>
            <a:pPr marL="0" lvl="0" indent="0" algn="l" rtl="0">
              <a:spcBef>
                <a:spcPts val="900"/>
              </a:spcBef>
              <a:spcAft>
                <a:spcPts val="200"/>
              </a:spcAft>
              <a:buNone/>
            </a:pPr>
            <a:endParaRPr sz="1200">
              <a:solidFill>
                <a:schemeClr val="dk1"/>
              </a:solidFill>
              <a:latin typeface="Franklin Gothic"/>
              <a:ea typeface="Franklin Gothic"/>
              <a:cs typeface="Franklin Gothic"/>
              <a:sym typeface="Franklin Gothic"/>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74"/>
          <p:cNvSpPr txBox="1">
            <a:spLocks noGrp="1"/>
          </p:cNvSpPr>
          <p:nvPr>
            <p:ph type="title"/>
          </p:nvPr>
        </p:nvSpPr>
        <p:spPr>
          <a:xfrm>
            <a:off x="822960" y="286603"/>
            <a:ext cx="7543800" cy="14508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US"/>
              <a:t>References Continued</a:t>
            </a:r>
            <a:endParaRPr/>
          </a:p>
        </p:txBody>
      </p:sp>
      <p:sp>
        <p:nvSpPr>
          <p:cNvPr id="585" name="Google Shape;585;p74"/>
          <p:cNvSpPr txBox="1">
            <a:spLocks noGrp="1"/>
          </p:cNvSpPr>
          <p:nvPr>
            <p:ph type="body" idx="1"/>
          </p:nvPr>
        </p:nvSpPr>
        <p:spPr>
          <a:xfrm>
            <a:off x="822950" y="1845725"/>
            <a:ext cx="7767900" cy="4023300"/>
          </a:xfrm>
          <a:prstGeom prst="rect">
            <a:avLst/>
          </a:prstGeom>
        </p:spPr>
        <p:txBody>
          <a:bodyPr spcFirstLastPara="1" wrap="square" lIns="0" tIns="34275" rIns="0" bIns="34275" anchor="t" anchorCtr="0">
            <a:noAutofit/>
          </a:bodyPr>
          <a:lstStyle/>
          <a:p>
            <a:pPr marL="0" lvl="0" indent="0" algn="l" rtl="0">
              <a:lnSpc>
                <a:spcPct val="115000"/>
              </a:lnSpc>
              <a:spcBef>
                <a:spcPts val="0"/>
              </a:spcBef>
              <a:spcAft>
                <a:spcPts val="0"/>
              </a:spcAft>
              <a:buNone/>
            </a:pPr>
            <a:r>
              <a:rPr lang="en-US" sz="1200" dirty="0">
                <a:solidFill>
                  <a:srgbClr val="000000"/>
                </a:solidFill>
                <a:latin typeface="Franklin Gothic"/>
                <a:ea typeface="Franklin Gothic"/>
                <a:cs typeface="Franklin Gothic"/>
                <a:sym typeface="Franklin Gothic"/>
              </a:rPr>
              <a:t>Coronary Heart Disease. (n.d.) </a:t>
            </a:r>
            <a:r>
              <a:rPr lang="en-US" sz="1200" i="1" dirty="0">
                <a:solidFill>
                  <a:srgbClr val="000000"/>
                </a:solidFill>
                <a:latin typeface="Franklin Gothic"/>
                <a:ea typeface="Franklin Gothic"/>
                <a:cs typeface="Franklin Gothic"/>
                <a:sym typeface="Franklin Gothic"/>
              </a:rPr>
              <a:t>National Heart, Lung, and Blood Institute.</a:t>
            </a:r>
            <a:r>
              <a:rPr lang="en-US" sz="1200" dirty="0">
                <a:solidFill>
                  <a:srgbClr val="000000"/>
                </a:solidFill>
                <a:latin typeface="Franklin Gothic"/>
                <a:ea typeface="Franklin Gothic"/>
                <a:cs typeface="Franklin Gothic"/>
                <a:sym typeface="Franklin Gothic"/>
              </a:rPr>
              <a:t> Retrieved from </a:t>
            </a:r>
            <a:r>
              <a:rPr lang="en-US" sz="1200" dirty="0">
                <a:solidFill>
                  <a:schemeClr val="tx1"/>
                </a:solidFill>
                <a:uFill>
                  <a:noFill/>
                </a:uFill>
                <a:latin typeface="Franklin Gothic"/>
                <a:ea typeface="Franklin Gothic"/>
                <a:cs typeface="Franklin Gothic"/>
                <a:sym typeface="Franklin Gothic"/>
                <a:hlinkClick r:id="rId3">
                  <a:extLst>
                    <a:ext uri="{A12FA001-AC4F-418D-AE19-62706E023703}">
                      <ahyp:hlinkClr xmlns:ahyp="http://schemas.microsoft.com/office/drawing/2018/hyperlinkcolor" val="tx"/>
                    </a:ext>
                  </a:extLst>
                </a:hlinkClick>
              </a:rPr>
              <a:t>http://www.nhlbi.nih.gov/health/health-topics/topics/hd</a:t>
            </a:r>
            <a:endParaRPr sz="1200" dirty="0">
              <a:solidFill>
                <a:schemeClr val="tx1"/>
              </a:solidFill>
              <a:latin typeface="Franklin Gothic"/>
              <a:ea typeface="Franklin Gothic"/>
              <a:cs typeface="Franklin Gothic"/>
              <a:sym typeface="Franklin Gothic"/>
            </a:endParaRPr>
          </a:p>
          <a:p>
            <a:pPr marL="0" lvl="0" indent="0" algn="l" rtl="0">
              <a:lnSpc>
                <a:spcPct val="115000"/>
              </a:lnSpc>
              <a:spcBef>
                <a:spcPts val="0"/>
              </a:spcBef>
              <a:spcAft>
                <a:spcPts val="0"/>
              </a:spcAft>
              <a:buNone/>
            </a:pPr>
            <a:endParaRPr sz="1200" dirty="0">
              <a:solidFill>
                <a:srgbClr val="000000"/>
              </a:solidFill>
              <a:latin typeface="Franklin Gothic"/>
              <a:ea typeface="Franklin Gothic"/>
              <a:cs typeface="Franklin Gothic"/>
              <a:sym typeface="Franklin Gothic"/>
            </a:endParaRPr>
          </a:p>
          <a:p>
            <a:pPr marL="0" lvl="0" indent="0" algn="l" rtl="0">
              <a:lnSpc>
                <a:spcPct val="115000"/>
              </a:lnSpc>
              <a:spcBef>
                <a:spcPts val="0"/>
              </a:spcBef>
              <a:spcAft>
                <a:spcPts val="0"/>
              </a:spcAft>
              <a:buNone/>
            </a:pPr>
            <a:r>
              <a:rPr lang="en-US" sz="1200" dirty="0">
                <a:solidFill>
                  <a:srgbClr val="000000"/>
                </a:solidFill>
                <a:latin typeface="Franklin Gothic"/>
                <a:ea typeface="Franklin Gothic"/>
                <a:cs typeface="Franklin Gothic"/>
                <a:sym typeface="Franklin Gothic"/>
              </a:rPr>
              <a:t>DNPAO Data, Trends and Maps: Explore by Topic | CDC. </a:t>
            </a:r>
            <a:r>
              <a:rPr lang="en-US" sz="1200" dirty="0" err="1">
                <a:solidFill>
                  <a:srgbClr val="000000"/>
                </a:solidFill>
                <a:latin typeface="Franklin Gothic"/>
                <a:ea typeface="Franklin Gothic"/>
                <a:cs typeface="Franklin Gothic"/>
                <a:sym typeface="Franklin Gothic"/>
              </a:rPr>
              <a:t>nccd.cdc.gov</a:t>
            </a:r>
            <a:r>
              <a:rPr lang="en-US" sz="1200" dirty="0">
                <a:solidFill>
                  <a:srgbClr val="000000"/>
                </a:solidFill>
                <a:latin typeface="Franklin Gothic"/>
                <a:ea typeface="Franklin Gothic"/>
                <a:cs typeface="Franklin Gothic"/>
                <a:sym typeface="Franklin Gothic"/>
              </a:rPr>
              <a:t>. https://</a:t>
            </a:r>
            <a:r>
              <a:rPr lang="en-US" sz="1200" dirty="0" err="1">
                <a:solidFill>
                  <a:srgbClr val="000000"/>
                </a:solidFill>
                <a:latin typeface="Franklin Gothic"/>
                <a:ea typeface="Franklin Gothic"/>
                <a:cs typeface="Franklin Gothic"/>
                <a:sym typeface="Franklin Gothic"/>
              </a:rPr>
              <a:t>nccd.cdc.gov</a:t>
            </a:r>
            <a:r>
              <a:rPr lang="en-US" sz="1200" dirty="0">
                <a:solidFill>
                  <a:srgbClr val="000000"/>
                </a:solidFill>
                <a:latin typeface="Franklin Gothic"/>
                <a:ea typeface="Franklin Gothic"/>
                <a:cs typeface="Franklin Gothic"/>
                <a:sym typeface="Franklin Gothic"/>
              </a:rPr>
              <a:t>/</a:t>
            </a:r>
            <a:r>
              <a:rPr lang="en-US" sz="1200" dirty="0" err="1">
                <a:solidFill>
                  <a:srgbClr val="000000"/>
                </a:solidFill>
                <a:latin typeface="Franklin Gothic"/>
                <a:ea typeface="Franklin Gothic"/>
                <a:cs typeface="Franklin Gothic"/>
                <a:sym typeface="Franklin Gothic"/>
              </a:rPr>
              <a:t>dnpao_dtm</a:t>
            </a:r>
            <a:r>
              <a:rPr lang="en-US" sz="1200" dirty="0">
                <a:solidFill>
                  <a:srgbClr val="000000"/>
                </a:solidFill>
                <a:latin typeface="Franklin Gothic"/>
                <a:ea typeface="Franklin Gothic"/>
                <a:cs typeface="Franklin Gothic"/>
                <a:sym typeface="Franklin Gothic"/>
              </a:rPr>
              <a:t>/</a:t>
            </a:r>
            <a:r>
              <a:rPr lang="en-US" sz="1200" dirty="0" err="1">
                <a:solidFill>
                  <a:srgbClr val="000000"/>
                </a:solidFill>
                <a:latin typeface="Franklin Gothic"/>
                <a:ea typeface="Franklin Gothic"/>
                <a:cs typeface="Franklin Gothic"/>
                <a:sym typeface="Franklin Gothic"/>
              </a:rPr>
              <a:t>rdPage.aspx?rdReport</a:t>
            </a:r>
            <a:r>
              <a:rPr lang="en-US" sz="1200" dirty="0">
                <a:solidFill>
                  <a:srgbClr val="000000"/>
                </a:solidFill>
                <a:latin typeface="Franklin Gothic"/>
                <a:ea typeface="Franklin Gothic"/>
                <a:cs typeface="Franklin Gothic"/>
                <a:sym typeface="Franklin Gothic"/>
              </a:rPr>
              <a:t>=</a:t>
            </a:r>
            <a:r>
              <a:rPr lang="en-US" sz="1200" dirty="0" err="1">
                <a:solidFill>
                  <a:srgbClr val="000000"/>
                </a:solidFill>
                <a:latin typeface="Franklin Gothic"/>
                <a:ea typeface="Franklin Gothic"/>
                <a:cs typeface="Franklin Gothic"/>
                <a:sym typeface="Franklin Gothic"/>
              </a:rPr>
              <a:t>DNPAO_DTM.ExploreByTopic&amp;islClass</a:t>
            </a:r>
            <a:r>
              <a:rPr lang="en-US" sz="1200" dirty="0">
                <a:solidFill>
                  <a:srgbClr val="000000"/>
                </a:solidFill>
                <a:latin typeface="Franklin Gothic"/>
                <a:ea typeface="Franklin Gothic"/>
                <a:cs typeface="Franklin Gothic"/>
                <a:sym typeface="Franklin Gothic"/>
              </a:rPr>
              <a:t>=</a:t>
            </a:r>
            <a:r>
              <a:rPr lang="en-US" sz="1200" dirty="0" err="1">
                <a:solidFill>
                  <a:srgbClr val="000000"/>
                </a:solidFill>
                <a:latin typeface="Franklin Gothic"/>
                <a:ea typeface="Franklin Gothic"/>
                <a:cs typeface="Franklin Gothic"/>
                <a:sym typeface="Franklin Gothic"/>
              </a:rPr>
              <a:t>FV&amp;islTopic</a:t>
            </a:r>
            <a:r>
              <a:rPr lang="en-US" sz="1200" dirty="0">
                <a:solidFill>
                  <a:srgbClr val="000000"/>
                </a:solidFill>
                <a:latin typeface="Franklin Gothic"/>
                <a:ea typeface="Franklin Gothic"/>
                <a:cs typeface="Franklin Gothic"/>
                <a:sym typeface="Franklin Gothic"/>
              </a:rPr>
              <a:t>=FV1&amp;go=GO. Published 2017.</a:t>
            </a:r>
            <a:endParaRPr sz="1200" dirty="0">
              <a:solidFill>
                <a:srgbClr val="000000"/>
              </a:solidFill>
              <a:latin typeface="Franklin Gothic"/>
              <a:ea typeface="Franklin Gothic"/>
              <a:cs typeface="Franklin Gothic"/>
              <a:sym typeface="Franklin Gothic"/>
            </a:endParaRPr>
          </a:p>
          <a:p>
            <a:pPr marL="0" lvl="0" indent="0" algn="l" rtl="0">
              <a:lnSpc>
                <a:spcPct val="115000"/>
              </a:lnSpc>
              <a:spcBef>
                <a:spcPts val="0"/>
              </a:spcBef>
              <a:spcAft>
                <a:spcPts val="0"/>
              </a:spcAft>
              <a:buNone/>
            </a:pPr>
            <a:endParaRPr sz="1200" dirty="0">
              <a:solidFill>
                <a:srgbClr val="000000"/>
              </a:solidFill>
              <a:latin typeface="Franklin Gothic"/>
              <a:ea typeface="Franklin Gothic"/>
              <a:cs typeface="Franklin Gothic"/>
              <a:sym typeface="Franklin Gothic"/>
            </a:endParaRPr>
          </a:p>
          <a:p>
            <a:pPr marL="0" lvl="0" indent="0" algn="l" rtl="0">
              <a:lnSpc>
                <a:spcPct val="115000"/>
              </a:lnSpc>
              <a:spcBef>
                <a:spcPts val="0"/>
              </a:spcBef>
              <a:spcAft>
                <a:spcPts val="0"/>
              </a:spcAft>
              <a:buNone/>
            </a:pPr>
            <a:r>
              <a:rPr lang="en-US" sz="1200" dirty="0">
                <a:solidFill>
                  <a:srgbClr val="000000"/>
                </a:solidFill>
                <a:latin typeface="Franklin Gothic"/>
                <a:ea typeface="Franklin Gothic"/>
                <a:cs typeface="Franklin Gothic"/>
                <a:sym typeface="Franklin Gothic"/>
              </a:rPr>
              <a:t>Diabetes and Obesity Maps. Centers for Disease Control and Prevention. https://</a:t>
            </a:r>
            <a:r>
              <a:rPr lang="en-US" sz="1200" dirty="0" err="1">
                <a:solidFill>
                  <a:srgbClr val="000000"/>
                </a:solidFill>
                <a:latin typeface="Franklin Gothic"/>
                <a:ea typeface="Franklin Gothic"/>
                <a:cs typeface="Franklin Gothic"/>
                <a:sym typeface="Franklin Gothic"/>
              </a:rPr>
              <a:t>www.cdc.gov</a:t>
            </a:r>
            <a:r>
              <a:rPr lang="en-US" sz="1200" dirty="0">
                <a:solidFill>
                  <a:srgbClr val="000000"/>
                </a:solidFill>
                <a:latin typeface="Franklin Gothic"/>
                <a:ea typeface="Franklin Gothic"/>
                <a:cs typeface="Franklin Gothic"/>
                <a:sym typeface="Franklin Gothic"/>
              </a:rPr>
              <a:t>/diabetes/data/center/</a:t>
            </a:r>
            <a:r>
              <a:rPr lang="en-US" sz="1200" dirty="0" err="1">
                <a:solidFill>
                  <a:srgbClr val="000000"/>
                </a:solidFill>
                <a:latin typeface="Franklin Gothic"/>
                <a:ea typeface="Franklin Gothic"/>
                <a:cs typeface="Franklin Gothic"/>
                <a:sym typeface="Franklin Gothic"/>
              </a:rPr>
              <a:t>slides.html</a:t>
            </a:r>
            <a:r>
              <a:rPr lang="en-US" sz="1200" dirty="0">
                <a:solidFill>
                  <a:srgbClr val="000000"/>
                </a:solidFill>
                <a:latin typeface="Franklin Gothic"/>
                <a:ea typeface="Franklin Gothic"/>
                <a:cs typeface="Franklin Gothic"/>
                <a:sym typeface="Franklin Gothic"/>
              </a:rPr>
              <a:t>. Published October 31, 2018. Accessed June 5, 2020.</a:t>
            </a:r>
            <a:endParaRPr sz="1200" dirty="0">
              <a:solidFill>
                <a:srgbClr val="000000"/>
              </a:solidFill>
              <a:latin typeface="Franklin Gothic"/>
              <a:ea typeface="Franklin Gothic"/>
              <a:cs typeface="Franklin Gothic"/>
              <a:sym typeface="Franklin Gothic"/>
            </a:endParaRPr>
          </a:p>
          <a:p>
            <a:pPr marL="0" lvl="0" indent="0" algn="l" rtl="0">
              <a:lnSpc>
                <a:spcPct val="115000"/>
              </a:lnSpc>
              <a:spcBef>
                <a:spcPts val="0"/>
              </a:spcBef>
              <a:spcAft>
                <a:spcPts val="0"/>
              </a:spcAft>
              <a:buNone/>
            </a:pPr>
            <a:endParaRPr sz="1200" dirty="0">
              <a:solidFill>
                <a:srgbClr val="000000"/>
              </a:solidFill>
              <a:latin typeface="Franklin Gothic"/>
              <a:ea typeface="Franklin Gothic"/>
              <a:cs typeface="Franklin Gothic"/>
              <a:sym typeface="Franklin Gothic"/>
            </a:endParaRPr>
          </a:p>
          <a:p>
            <a:pPr marL="0" lvl="0" indent="0" algn="l" rtl="0">
              <a:lnSpc>
                <a:spcPct val="115000"/>
              </a:lnSpc>
              <a:spcBef>
                <a:spcPts val="0"/>
              </a:spcBef>
              <a:spcAft>
                <a:spcPts val="0"/>
              </a:spcAft>
              <a:buNone/>
            </a:pPr>
            <a:r>
              <a:rPr lang="en-US" sz="1200" dirty="0">
                <a:solidFill>
                  <a:srgbClr val="000000"/>
                </a:solidFill>
                <a:latin typeface="Franklin Gothic"/>
                <a:ea typeface="Franklin Gothic"/>
                <a:cs typeface="Franklin Gothic"/>
                <a:sym typeface="Franklin Gothic"/>
              </a:rPr>
              <a:t>Diabetes Prevention Program Research Group. (2002</a:t>
            </a:r>
            <a:r>
              <a:rPr lang="en-US" sz="1200" i="1" dirty="0">
                <a:solidFill>
                  <a:srgbClr val="000000"/>
                </a:solidFill>
                <a:latin typeface="Franklin Gothic"/>
                <a:ea typeface="Franklin Gothic"/>
                <a:cs typeface="Franklin Gothic"/>
                <a:sym typeface="Franklin Gothic"/>
              </a:rPr>
              <a:t>). The New England Journal of Medicin</a:t>
            </a:r>
            <a:r>
              <a:rPr lang="en-US" sz="1200" dirty="0">
                <a:solidFill>
                  <a:srgbClr val="000000"/>
                </a:solidFill>
                <a:latin typeface="Franklin Gothic"/>
                <a:ea typeface="Franklin Gothic"/>
                <a:cs typeface="Franklin Gothic"/>
                <a:sym typeface="Franklin Gothic"/>
              </a:rPr>
              <a:t>e, 346:393-403. </a:t>
            </a:r>
            <a:r>
              <a:rPr lang="en-US" sz="1200" dirty="0" err="1">
                <a:solidFill>
                  <a:srgbClr val="000000"/>
                </a:solidFill>
                <a:latin typeface="Franklin Gothic"/>
                <a:ea typeface="Franklin Gothic"/>
                <a:cs typeface="Franklin Gothic"/>
                <a:sym typeface="Franklin Gothic"/>
              </a:rPr>
              <a:t>doi</a:t>
            </a:r>
            <a:r>
              <a:rPr lang="en-US" sz="1200" dirty="0">
                <a:solidFill>
                  <a:srgbClr val="000000"/>
                </a:solidFill>
                <a:latin typeface="Franklin Gothic"/>
                <a:ea typeface="Franklin Gothic"/>
                <a:cs typeface="Franklin Gothic"/>
                <a:sym typeface="Franklin Gothic"/>
              </a:rPr>
              <a:t>: 10.1056/NEJMoa012512</a:t>
            </a:r>
            <a:endParaRPr sz="1200" dirty="0">
              <a:solidFill>
                <a:srgbClr val="000000"/>
              </a:solidFill>
              <a:latin typeface="Franklin Gothic"/>
              <a:ea typeface="Franklin Gothic"/>
              <a:cs typeface="Franklin Gothic"/>
              <a:sym typeface="Franklin Gothic"/>
            </a:endParaRPr>
          </a:p>
          <a:p>
            <a:pPr marL="0" lvl="0" indent="0" algn="l" rtl="0">
              <a:lnSpc>
                <a:spcPct val="115000"/>
              </a:lnSpc>
              <a:spcBef>
                <a:spcPts val="0"/>
              </a:spcBef>
              <a:spcAft>
                <a:spcPts val="0"/>
              </a:spcAft>
              <a:buNone/>
            </a:pPr>
            <a:endParaRPr sz="1200" dirty="0">
              <a:solidFill>
                <a:srgbClr val="000000"/>
              </a:solidFill>
              <a:latin typeface="Franklin Gothic"/>
              <a:ea typeface="Franklin Gothic"/>
              <a:cs typeface="Franklin Gothic"/>
              <a:sym typeface="Franklin Gothic"/>
            </a:endParaRPr>
          </a:p>
          <a:p>
            <a:pPr marL="0" lvl="0" indent="0" algn="l" rtl="0">
              <a:lnSpc>
                <a:spcPct val="115000"/>
              </a:lnSpc>
              <a:spcBef>
                <a:spcPts val="0"/>
              </a:spcBef>
              <a:spcAft>
                <a:spcPts val="0"/>
              </a:spcAft>
              <a:buNone/>
            </a:pPr>
            <a:r>
              <a:rPr lang="en-US" sz="1200" dirty="0" err="1">
                <a:solidFill>
                  <a:srgbClr val="000000"/>
                </a:solidFill>
                <a:latin typeface="Franklin Gothic"/>
                <a:ea typeface="Franklin Gothic"/>
                <a:cs typeface="Franklin Gothic"/>
                <a:sym typeface="Franklin Gothic"/>
              </a:rPr>
              <a:t>Elflein</a:t>
            </a:r>
            <a:r>
              <a:rPr lang="en-US" sz="1200" dirty="0">
                <a:solidFill>
                  <a:srgbClr val="000000"/>
                </a:solidFill>
                <a:latin typeface="Franklin Gothic"/>
                <a:ea typeface="Franklin Gothic"/>
                <a:cs typeface="Franklin Gothic"/>
                <a:sym typeface="Franklin Gothic"/>
              </a:rPr>
              <a:t>, J. (2020). Leading Causes of Death in the United States 2018</a:t>
            </a:r>
            <a:r>
              <a:rPr lang="en-US" sz="1200" i="1" dirty="0">
                <a:solidFill>
                  <a:srgbClr val="000000"/>
                </a:solidFill>
                <a:latin typeface="Franklin Gothic"/>
                <a:ea typeface="Franklin Gothic"/>
                <a:cs typeface="Franklin Gothic"/>
                <a:sym typeface="Franklin Gothic"/>
              </a:rPr>
              <a:t>. Statista</a:t>
            </a:r>
            <a:r>
              <a:rPr lang="en-US" sz="1200" dirty="0">
                <a:solidFill>
                  <a:srgbClr val="000000"/>
                </a:solidFill>
                <a:latin typeface="Franklin Gothic"/>
                <a:ea typeface="Franklin Gothic"/>
                <a:cs typeface="Franklin Gothic"/>
                <a:sym typeface="Franklin Gothic"/>
              </a:rPr>
              <a:t>. Retrieved from https://</a:t>
            </a:r>
            <a:r>
              <a:rPr lang="en-US" sz="1200" dirty="0" err="1">
                <a:solidFill>
                  <a:srgbClr val="000000"/>
                </a:solidFill>
                <a:latin typeface="Franklin Gothic"/>
                <a:ea typeface="Franklin Gothic"/>
                <a:cs typeface="Franklin Gothic"/>
                <a:sym typeface="Franklin Gothic"/>
              </a:rPr>
              <a:t>www.statista.com</a:t>
            </a:r>
            <a:r>
              <a:rPr lang="en-US" sz="1200" dirty="0">
                <a:solidFill>
                  <a:srgbClr val="000000"/>
                </a:solidFill>
                <a:latin typeface="Franklin Gothic"/>
                <a:ea typeface="Franklin Gothic"/>
                <a:cs typeface="Franklin Gothic"/>
                <a:sym typeface="Franklin Gothic"/>
              </a:rPr>
              <a:t>/statistics/248619/leading-causes-of-death-in-the-us/</a:t>
            </a:r>
            <a:endParaRPr sz="1200" dirty="0">
              <a:solidFill>
                <a:srgbClr val="000000"/>
              </a:solidFill>
              <a:latin typeface="Franklin Gothic"/>
              <a:ea typeface="Franklin Gothic"/>
              <a:cs typeface="Franklin Gothic"/>
              <a:sym typeface="Franklin Gothic"/>
            </a:endParaRPr>
          </a:p>
          <a:p>
            <a:pPr marL="0" lvl="0" indent="0" algn="l" rtl="0">
              <a:lnSpc>
                <a:spcPct val="115000"/>
              </a:lnSpc>
              <a:spcBef>
                <a:spcPts val="0"/>
              </a:spcBef>
              <a:spcAft>
                <a:spcPts val="0"/>
              </a:spcAft>
              <a:buNone/>
            </a:pPr>
            <a:endParaRPr sz="1200" dirty="0">
              <a:solidFill>
                <a:srgbClr val="000000"/>
              </a:solidFill>
              <a:latin typeface="Franklin Gothic"/>
              <a:ea typeface="Franklin Gothic"/>
              <a:cs typeface="Franklin Gothic"/>
              <a:sym typeface="Franklin Gothic"/>
            </a:endParaRPr>
          </a:p>
          <a:p>
            <a:pPr marL="0" lvl="0" indent="0" algn="l" rtl="0">
              <a:lnSpc>
                <a:spcPct val="115000"/>
              </a:lnSpc>
              <a:spcBef>
                <a:spcPts val="0"/>
              </a:spcBef>
              <a:spcAft>
                <a:spcPts val="0"/>
              </a:spcAft>
              <a:buNone/>
            </a:pPr>
            <a:r>
              <a:rPr lang="en-US" sz="1200" dirty="0">
                <a:solidFill>
                  <a:srgbClr val="000000"/>
                </a:solidFill>
                <a:latin typeface="Franklin Gothic"/>
                <a:ea typeface="Franklin Gothic"/>
                <a:cs typeface="Franklin Gothic"/>
                <a:sym typeface="Franklin Gothic"/>
              </a:rPr>
              <a:t>Halm J, Amoako E. (2008). Physical activity recommendation for hypertension management:  Does healthcare provider advice make a difference?  </a:t>
            </a:r>
            <a:r>
              <a:rPr lang="en-US" sz="1200" i="1" dirty="0">
                <a:solidFill>
                  <a:srgbClr val="000000"/>
                </a:solidFill>
                <a:latin typeface="Franklin Gothic"/>
                <a:ea typeface="Franklin Gothic"/>
                <a:cs typeface="Franklin Gothic"/>
                <a:sym typeface="Franklin Gothic"/>
              </a:rPr>
              <a:t>Ethnicity and Disease,</a:t>
            </a:r>
            <a:r>
              <a:rPr lang="en-US" sz="1200" dirty="0">
                <a:solidFill>
                  <a:srgbClr val="000000"/>
                </a:solidFill>
                <a:latin typeface="Franklin Gothic"/>
                <a:ea typeface="Franklin Gothic"/>
                <a:cs typeface="Franklin Gothic"/>
                <a:sym typeface="Franklin Gothic"/>
              </a:rPr>
              <a:t> 18(3): 278-82. </a:t>
            </a:r>
            <a:endParaRPr sz="1200" dirty="0">
              <a:solidFill>
                <a:srgbClr val="000000"/>
              </a:solidFill>
              <a:latin typeface="Franklin Gothic"/>
              <a:ea typeface="Franklin Gothic"/>
              <a:cs typeface="Franklin Gothic"/>
              <a:sym typeface="Franklin Gothic"/>
            </a:endParaRPr>
          </a:p>
          <a:p>
            <a:pPr marL="0" lvl="0" indent="0" algn="l" rtl="0">
              <a:lnSpc>
                <a:spcPct val="115000"/>
              </a:lnSpc>
              <a:spcBef>
                <a:spcPts val="0"/>
              </a:spcBef>
              <a:spcAft>
                <a:spcPts val="0"/>
              </a:spcAft>
              <a:buNone/>
            </a:pPr>
            <a:endParaRPr sz="1200" dirty="0">
              <a:solidFill>
                <a:srgbClr val="000000"/>
              </a:solidFill>
              <a:latin typeface="Franklin Gothic"/>
              <a:ea typeface="Franklin Gothic"/>
              <a:cs typeface="Franklin Gothic"/>
              <a:sym typeface="Franklin Gothic"/>
            </a:endParaRPr>
          </a:p>
          <a:p>
            <a:pPr marL="0" lvl="0" indent="0" algn="l" rtl="0">
              <a:lnSpc>
                <a:spcPct val="115000"/>
              </a:lnSpc>
              <a:spcBef>
                <a:spcPts val="0"/>
              </a:spcBef>
              <a:spcAft>
                <a:spcPts val="0"/>
              </a:spcAft>
              <a:buNone/>
            </a:pPr>
            <a:r>
              <a:rPr lang="en-US" sz="1200" dirty="0">
                <a:solidFill>
                  <a:srgbClr val="000000"/>
                </a:solidFill>
                <a:highlight>
                  <a:srgbClr val="FFFFFF"/>
                </a:highlight>
                <a:latin typeface="Franklin Gothic"/>
                <a:ea typeface="Franklin Gothic"/>
                <a:cs typeface="Franklin Gothic"/>
                <a:sym typeface="Franklin Gothic"/>
              </a:rPr>
              <a:t>Hansen V, Oren E, Dennis LK, Brown HE. Infectious Disease Mortality Trends in the United States, 1980-2014. </a:t>
            </a:r>
            <a:r>
              <a:rPr lang="en-US" sz="1200" i="1" dirty="0">
                <a:solidFill>
                  <a:srgbClr val="000000"/>
                </a:solidFill>
                <a:highlight>
                  <a:srgbClr val="FFFFFF"/>
                </a:highlight>
                <a:latin typeface="Franklin Gothic"/>
                <a:ea typeface="Franklin Gothic"/>
                <a:cs typeface="Franklin Gothic"/>
                <a:sym typeface="Franklin Gothic"/>
              </a:rPr>
              <a:t>JAMA.</a:t>
            </a:r>
            <a:r>
              <a:rPr lang="en-US" sz="1200" dirty="0">
                <a:solidFill>
                  <a:srgbClr val="000000"/>
                </a:solidFill>
                <a:highlight>
                  <a:srgbClr val="FFFFFF"/>
                </a:highlight>
                <a:latin typeface="Franklin Gothic"/>
                <a:ea typeface="Franklin Gothic"/>
                <a:cs typeface="Franklin Gothic"/>
                <a:sym typeface="Franklin Gothic"/>
              </a:rPr>
              <a:t> 2016;316(20):2149–2151. doi:10.1001/jama.2016.12423</a:t>
            </a:r>
            <a:endParaRPr sz="1200" dirty="0">
              <a:solidFill>
                <a:srgbClr val="000000"/>
              </a:solidFill>
              <a:latin typeface="Franklin Gothic"/>
              <a:ea typeface="Franklin Gothic"/>
              <a:cs typeface="Franklin Gothic"/>
              <a:sym typeface="Franklin Gothic"/>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75"/>
          <p:cNvSpPr txBox="1">
            <a:spLocks noGrp="1"/>
          </p:cNvSpPr>
          <p:nvPr>
            <p:ph type="title"/>
          </p:nvPr>
        </p:nvSpPr>
        <p:spPr>
          <a:xfrm>
            <a:off x="822960" y="286603"/>
            <a:ext cx="7543800" cy="14508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US"/>
              <a:t>References Continued</a:t>
            </a:r>
            <a:endParaRPr/>
          </a:p>
        </p:txBody>
      </p:sp>
      <p:sp>
        <p:nvSpPr>
          <p:cNvPr id="592" name="Google Shape;592;p75"/>
          <p:cNvSpPr txBox="1">
            <a:spLocks noGrp="1"/>
          </p:cNvSpPr>
          <p:nvPr>
            <p:ph type="body" idx="1"/>
          </p:nvPr>
        </p:nvSpPr>
        <p:spPr>
          <a:xfrm>
            <a:off x="822950" y="1737400"/>
            <a:ext cx="7543800" cy="4174200"/>
          </a:xfrm>
          <a:prstGeom prst="rect">
            <a:avLst/>
          </a:prstGeom>
        </p:spPr>
        <p:txBody>
          <a:bodyPr spcFirstLastPara="1" wrap="square" lIns="0" tIns="34275" rIns="0" bIns="3427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dirty="0">
                <a:solidFill>
                  <a:schemeClr val="tx1"/>
                </a:solidFill>
                <a:latin typeface="Franklin Gothic"/>
                <a:ea typeface="Franklin Gothic"/>
                <a:cs typeface="Franklin Gothic"/>
                <a:sym typeface="Franklin Gothic"/>
              </a:rPr>
              <a:t>How Does the U.S. Healthcare System Compare to Other Countries?. (2019).</a:t>
            </a:r>
            <a:r>
              <a:rPr lang="en-US" sz="1200" i="1" dirty="0">
                <a:solidFill>
                  <a:schemeClr val="tx1"/>
                </a:solidFill>
                <a:latin typeface="Franklin Gothic"/>
                <a:ea typeface="Franklin Gothic"/>
                <a:cs typeface="Franklin Gothic"/>
                <a:sym typeface="Franklin Gothic"/>
              </a:rPr>
              <a:t> Peter G. Peterson Foundation. </a:t>
            </a:r>
            <a:r>
              <a:rPr lang="en-US" sz="1200" dirty="0">
                <a:solidFill>
                  <a:schemeClr val="tx1"/>
                </a:solidFill>
                <a:latin typeface="Franklin Gothic"/>
                <a:ea typeface="Franklin Gothic"/>
                <a:cs typeface="Franklin Gothic"/>
                <a:sym typeface="Franklin Gothic"/>
              </a:rPr>
              <a:t>Retrieved from  </a:t>
            </a:r>
            <a:r>
              <a:rPr lang="en-US" sz="1200" dirty="0">
                <a:solidFill>
                  <a:schemeClr val="tx1"/>
                </a:solidFill>
                <a:uFill>
                  <a:noFill/>
                </a:uFill>
                <a:latin typeface="Franklin Gothic"/>
                <a:ea typeface="Franklin Gothic"/>
                <a:cs typeface="Franklin Gothic"/>
                <a:sym typeface="Franklin Gothic"/>
                <a:hlinkClick r:id="rId3">
                  <a:extLst>
                    <a:ext uri="{A12FA001-AC4F-418D-AE19-62706E023703}">
                      <ahyp:hlinkClr xmlns:ahyp="http://schemas.microsoft.com/office/drawing/2018/hyperlinkcolor" val="tx"/>
                    </a:ext>
                  </a:extLst>
                </a:hlinkClick>
              </a:rPr>
              <a:t>https://www.pgpf.org/blog/2019/07/how-does-the-us-healthcare-system-compare-to-other-countries</a:t>
            </a:r>
            <a:endParaRPr sz="1200" dirty="0">
              <a:solidFill>
                <a:schemeClr val="tx1"/>
              </a:solidFill>
              <a:latin typeface="Franklin Gothic"/>
              <a:ea typeface="Franklin Gothic"/>
              <a:cs typeface="Franklin Gothic"/>
              <a:sym typeface="Franklin Gothic"/>
            </a:endParaRPr>
          </a:p>
          <a:p>
            <a:pPr marL="0" lvl="0" indent="0" algn="l" rtl="0">
              <a:lnSpc>
                <a:spcPct val="115000"/>
              </a:lnSpc>
              <a:spcBef>
                <a:spcPts val="0"/>
              </a:spcBef>
              <a:spcAft>
                <a:spcPts val="0"/>
              </a:spcAft>
              <a:buNone/>
            </a:pPr>
            <a:endParaRPr sz="1200" dirty="0">
              <a:solidFill>
                <a:schemeClr val="tx1"/>
              </a:solidFill>
              <a:latin typeface="Franklin Gothic"/>
              <a:ea typeface="Franklin Gothic"/>
              <a:cs typeface="Franklin Gothic"/>
              <a:sym typeface="Franklin Gothic"/>
            </a:endParaRPr>
          </a:p>
          <a:p>
            <a:pPr marL="0" lvl="0" indent="0" algn="l" rtl="0">
              <a:lnSpc>
                <a:spcPct val="115000"/>
              </a:lnSpc>
              <a:spcBef>
                <a:spcPts val="0"/>
              </a:spcBef>
              <a:spcAft>
                <a:spcPts val="0"/>
              </a:spcAft>
              <a:buNone/>
            </a:pPr>
            <a:r>
              <a:rPr lang="en-US" sz="1200" dirty="0">
                <a:solidFill>
                  <a:schemeClr val="tx1"/>
                </a:solidFill>
                <a:latin typeface="Franklin Gothic"/>
                <a:ea typeface="Franklin Gothic"/>
                <a:cs typeface="Franklin Gothic"/>
                <a:sym typeface="Franklin Gothic"/>
              </a:rPr>
              <a:t>King, D.E., </a:t>
            </a:r>
            <a:r>
              <a:rPr lang="en-US" sz="1200" dirty="0" err="1">
                <a:solidFill>
                  <a:schemeClr val="tx1"/>
                </a:solidFill>
                <a:latin typeface="Franklin Gothic"/>
                <a:ea typeface="Franklin Gothic"/>
                <a:cs typeface="Franklin Gothic"/>
                <a:sym typeface="Franklin Gothic"/>
              </a:rPr>
              <a:t>Mainous</a:t>
            </a:r>
            <a:r>
              <a:rPr lang="en-US" sz="1200" dirty="0">
                <a:solidFill>
                  <a:schemeClr val="tx1"/>
                </a:solidFill>
                <a:latin typeface="Franklin Gothic"/>
                <a:ea typeface="Franklin Gothic"/>
                <a:cs typeface="Franklin Gothic"/>
                <a:sym typeface="Franklin Gothic"/>
              </a:rPr>
              <a:t> III,  A.G., </a:t>
            </a:r>
            <a:r>
              <a:rPr lang="en-US" sz="1200" dirty="0" err="1">
                <a:solidFill>
                  <a:schemeClr val="tx1"/>
                </a:solidFill>
                <a:latin typeface="Franklin Gothic"/>
                <a:ea typeface="Franklin Gothic"/>
                <a:cs typeface="Franklin Gothic"/>
                <a:sym typeface="Franklin Gothic"/>
              </a:rPr>
              <a:t>Carnemolla</a:t>
            </a:r>
            <a:r>
              <a:rPr lang="en-US" sz="1200" dirty="0">
                <a:solidFill>
                  <a:schemeClr val="tx1"/>
                </a:solidFill>
                <a:latin typeface="Franklin Gothic"/>
                <a:ea typeface="Franklin Gothic"/>
                <a:cs typeface="Franklin Gothic"/>
                <a:sym typeface="Franklin Gothic"/>
              </a:rPr>
              <a:t>, M., Everett, C.J. (2009, June 1). </a:t>
            </a:r>
            <a:r>
              <a:rPr lang="en-US" sz="1200" i="1" dirty="0">
                <a:solidFill>
                  <a:schemeClr val="tx1"/>
                </a:solidFill>
                <a:latin typeface="Franklin Gothic"/>
                <a:ea typeface="Franklin Gothic"/>
                <a:cs typeface="Franklin Gothic"/>
                <a:sym typeface="Franklin Gothic"/>
              </a:rPr>
              <a:t>The American Journal of </a:t>
            </a:r>
            <a:endParaRPr sz="1200" i="1" dirty="0">
              <a:solidFill>
                <a:schemeClr val="tx1"/>
              </a:solidFill>
              <a:latin typeface="Franklin Gothic"/>
              <a:ea typeface="Franklin Gothic"/>
              <a:cs typeface="Franklin Gothic"/>
              <a:sym typeface="Franklin Gothic"/>
            </a:endParaRPr>
          </a:p>
          <a:p>
            <a:pPr marL="0" lvl="0" indent="0" algn="l" rtl="0">
              <a:lnSpc>
                <a:spcPct val="115000"/>
              </a:lnSpc>
              <a:spcBef>
                <a:spcPts val="0"/>
              </a:spcBef>
              <a:spcAft>
                <a:spcPts val="0"/>
              </a:spcAft>
              <a:buNone/>
            </a:pPr>
            <a:r>
              <a:rPr lang="en-US" sz="1200" i="1" dirty="0">
                <a:solidFill>
                  <a:schemeClr val="tx1"/>
                </a:solidFill>
                <a:latin typeface="Franklin Gothic"/>
                <a:ea typeface="Franklin Gothic"/>
                <a:cs typeface="Franklin Gothic"/>
                <a:sym typeface="Franklin Gothic"/>
              </a:rPr>
              <a:t>Medicine,</a:t>
            </a:r>
            <a:r>
              <a:rPr lang="en-US" sz="1200" dirty="0">
                <a:solidFill>
                  <a:schemeClr val="tx1"/>
                </a:solidFill>
                <a:latin typeface="Franklin Gothic"/>
                <a:ea typeface="Franklin Gothic"/>
                <a:cs typeface="Franklin Gothic"/>
                <a:sym typeface="Franklin Gothic"/>
              </a:rPr>
              <a:t> 122, 528-534. Retrieved from </a:t>
            </a:r>
            <a:r>
              <a:rPr lang="en-US" sz="1200" dirty="0">
                <a:solidFill>
                  <a:schemeClr val="tx1"/>
                </a:solidFill>
                <a:uFill>
                  <a:noFill/>
                </a:uFill>
                <a:latin typeface="Franklin Gothic"/>
                <a:ea typeface="Franklin Gothic"/>
                <a:cs typeface="Franklin Gothic"/>
                <a:sym typeface="Franklin Gothic"/>
                <a:hlinkClick r:id="rId4">
                  <a:extLst>
                    <a:ext uri="{A12FA001-AC4F-418D-AE19-62706E023703}">
                      <ahyp:hlinkClr xmlns:ahyp="http://schemas.microsoft.com/office/drawing/2018/hyperlinkcolor" val="tx"/>
                    </a:ext>
                  </a:extLst>
                </a:hlinkClick>
              </a:rPr>
              <a:t>https://doi.org/10.1016/j.amjmed.2008.11.013</a:t>
            </a:r>
            <a:endParaRPr sz="1200" dirty="0">
              <a:solidFill>
                <a:schemeClr val="tx1"/>
              </a:solidFill>
              <a:latin typeface="Franklin Gothic"/>
              <a:ea typeface="Franklin Gothic"/>
              <a:cs typeface="Franklin Gothic"/>
              <a:sym typeface="Franklin Gothic"/>
            </a:endParaRPr>
          </a:p>
          <a:p>
            <a:pPr marL="0" lvl="0" indent="0" algn="l" rtl="0">
              <a:lnSpc>
                <a:spcPct val="115000"/>
              </a:lnSpc>
              <a:spcBef>
                <a:spcPts val="0"/>
              </a:spcBef>
              <a:spcAft>
                <a:spcPts val="0"/>
              </a:spcAft>
              <a:buNone/>
            </a:pPr>
            <a:endParaRPr sz="1200" dirty="0">
              <a:solidFill>
                <a:schemeClr val="tx1"/>
              </a:solidFill>
              <a:latin typeface="Franklin Gothic"/>
              <a:ea typeface="Franklin Gothic"/>
              <a:cs typeface="Franklin Gothic"/>
              <a:sym typeface="Franklin Gothic"/>
            </a:endParaRPr>
          </a:p>
          <a:p>
            <a:pPr marL="0" lvl="0" indent="0" algn="l" rtl="0">
              <a:lnSpc>
                <a:spcPct val="115000"/>
              </a:lnSpc>
              <a:spcBef>
                <a:spcPts val="0"/>
              </a:spcBef>
              <a:spcAft>
                <a:spcPts val="0"/>
              </a:spcAft>
              <a:buNone/>
            </a:pPr>
            <a:r>
              <a:rPr lang="en-US" sz="1200" dirty="0">
                <a:solidFill>
                  <a:schemeClr val="tx1"/>
                </a:solidFill>
                <a:latin typeface="Franklin Gothic"/>
                <a:ea typeface="Franklin Gothic"/>
                <a:cs typeface="Franklin Gothic"/>
                <a:sym typeface="Franklin Gothic"/>
              </a:rPr>
              <a:t>Matheson E.M., King D.E., Everett C.J. (2012). Healthy lifestyle habits and mortality in overweight and obese individuals. </a:t>
            </a:r>
            <a:r>
              <a:rPr lang="en-US" sz="1200" i="1" dirty="0">
                <a:solidFill>
                  <a:schemeClr val="tx1"/>
                </a:solidFill>
                <a:latin typeface="Franklin Gothic"/>
                <a:ea typeface="Franklin Gothic"/>
                <a:cs typeface="Franklin Gothic"/>
                <a:sym typeface="Franklin Gothic"/>
              </a:rPr>
              <a:t>J Am Board Fam Med</a:t>
            </a:r>
            <a:r>
              <a:rPr lang="en-US" sz="1200" dirty="0">
                <a:solidFill>
                  <a:schemeClr val="tx1"/>
                </a:solidFill>
                <a:latin typeface="Franklin Gothic"/>
                <a:ea typeface="Franklin Gothic"/>
                <a:cs typeface="Franklin Gothic"/>
                <a:sym typeface="Franklin Gothic"/>
              </a:rPr>
              <a:t>, 25(1):9‐15. doi:10.3122/jabfm.2012.01.110164</a:t>
            </a:r>
            <a:endParaRPr sz="1200" dirty="0">
              <a:solidFill>
                <a:schemeClr val="tx1"/>
              </a:solidFill>
              <a:latin typeface="Franklin Gothic"/>
              <a:ea typeface="Franklin Gothic"/>
              <a:cs typeface="Franklin Gothic"/>
              <a:sym typeface="Franklin Gothic"/>
            </a:endParaRPr>
          </a:p>
          <a:p>
            <a:pPr marL="0" lvl="0" indent="0" algn="l" rtl="0">
              <a:lnSpc>
                <a:spcPct val="115000"/>
              </a:lnSpc>
              <a:spcBef>
                <a:spcPts val="0"/>
              </a:spcBef>
              <a:spcAft>
                <a:spcPts val="0"/>
              </a:spcAft>
              <a:buNone/>
            </a:pPr>
            <a:endParaRPr sz="1200" dirty="0">
              <a:solidFill>
                <a:schemeClr val="tx1"/>
              </a:solidFill>
              <a:latin typeface="Franklin Gothic"/>
              <a:ea typeface="Franklin Gothic"/>
              <a:cs typeface="Franklin Gothic"/>
              <a:sym typeface="Franklin Gothic"/>
            </a:endParaRPr>
          </a:p>
          <a:p>
            <a:pPr marL="0" lvl="0" indent="0" algn="l" rtl="0">
              <a:lnSpc>
                <a:spcPct val="115000"/>
              </a:lnSpc>
              <a:spcBef>
                <a:spcPts val="0"/>
              </a:spcBef>
              <a:spcAft>
                <a:spcPts val="0"/>
              </a:spcAft>
              <a:buNone/>
            </a:pPr>
            <a:r>
              <a:rPr lang="en-US" sz="1200" dirty="0">
                <a:solidFill>
                  <a:schemeClr val="tx1"/>
                </a:solidFill>
                <a:latin typeface="Franklin Gothic"/>
                <a:ea typeface="Franklin Gothic"/>
                <a:cs typeface="Franklin Gothic"/>
                <a:sym typeface="Franklin Gothic"/>
              </a:rPr>
              <a:t>Mitchell, E.M. (2019). Concentration of Health Expenditures and Selected Characteristics of High Spenders, U.S. Civilian Noninstitutionalized Population, 2016. </a:t>
            </a:r>
            <a:r>
              <a:rPr lang="en-US" sz="1200" i="1" dirty="0">
                <a:solidFill>
                  <a:schemeClr val="tx1"/>
                </a:solidFill>
                <a:latin typeface="Franklin Gothic"/>
                <a:ea typeface="Franklin Gothic"/>
                <a:cs typeface="Franklin Gothic"/>
                <a:sym typeface="Franklin Gothic"/>
              </a:rPr>
              <a:t>Agency for Healthcare Research and Quality.</a:t>
            </a:r>
            <a:r>
              <a:rPr lang="en-US" sz="1200" dirty="0">
                <a:solidFill>
                  <a:schemeClr val="tx1"/>
                </a:solidFill>
                <a:latin typeface="Franklin Gothic"/>
                <a:ea typeface="Franklin Gothic"/>
                <a:cs typeface="Franklin Gothic"/>
                <a:sym typeface="Franklin Gothic"/>
              </a:rPr>
              <a:t> Retrieved from </a:t>
            </a:r>
            <a:r>
              <a:rPr lang="en-US" sz="1200" dirty="0">
                <a:solidFill>
                  <a:schemeClr val="tx1"/>
                </a:solidFill>
                <a:uFill>
                  <a:noFill/>
                </a:uFill>
                <a:latin typeface="Franklin Gothic"/>
                <a:ea typeface="Franklin Gothic"/>
                <a:cs typeface="Franklin Gothic"/>
                <a:sym typeface="Franklin Gothic"/>
                <a:hlinkClick r:id="rId5">
                  <a:extLst>
                    <a:ext uri="{A12FA001-AC4F-418D-AE19-62706E023703}">
                      <ahyp:hlinkClr xmlns:ahyp="http://schemas.microsoft.com/office/drawing/2018/hyperlinkcolor" val="tx"/>
                    </a:ext>
                  </a:extLst>
                </a:hlinkClick>
              </a:rPr>
              <a:t>https://meps.ahrq.gov/data_files/publications/st521/stat521.shtml</a:t>
            </a:r>
            <a:endParaRPr dirty="0">
              <a:solidFill>
                <a:schemeClr val="tx1"/>
              </a:solidFill>
            </a:endParaRPr>
          </a:p>
          <a:p>
            <a:pPr marL="0" lvl="0" indent="0" algn="l" rtl="0">
              <a:lnSpc>
                <a:spcPct val="115000"/>
              </a:lnSpc>
              <a:spcBef>
                <a:spcPts val="0"/>
              </a:spcBef>
              <a:spcAft>
                <a:spcPts val="0"/>
              </a:spcAft>
              <a:buNone/>
            </a:pPr>
            <a:endParaRPr dirty="0">
              <a:solidFill>
                <a:schemeClr val="tx1"/>
              </a:solidFill>
            </a:endParaRPr>
          </a:p>
          <a:p>
            <a:pPr marL="0" lvl="0" indent="0" algn="l" rtl="0">
              <a:lnSpc>
                <a:spcPct val="100000"/>
              </a:lnSpc>
              <a:spcBef>
                <a:spcPts val="0"/>
              </a:spcBef>
              <a:spcAft>
                <a:spcPts val="0"/>
              </a:spcAft>
              <a:buNone/>
            </a:pPr>
            <a:r>
              <a:rPr lang="en-US" sz="1200" dirty="0">
                <a:solidFill>
                  <a:schemeClr val="tx1"/>
                </a:solidFill>
                <a:uFill>
                  <a:noFill/>
                </a:uFill>
                <a:latin typeface="Franklin Gothic"/>
                <a:ea typeface="Franklin Gothic"/>
                <a:cs typeface="Franklin Gothic"/>
                <a:sym typeface="Franklin Gothic"/>
                <a:hlinkClick r:id="rId6">
                  <a:extLst>
                    <a:ext uri="{A12FA001-AC4F-418D-AE19-62706E023703}">
                      <ahyp:hlinkClr xmlns:ahyp="http://schemas.microsoft.com/office/drawing/2018/hyperlinkcolor" val="tx"/>
                    </a:ext>
                  </a:extLst>
                </a:hlinkClick>
              </a:rPr>
              <a:t>Mozaffarian</a:t>
            </a:r>
            <a:r>
              <a:rPr lang="en-US" sz="1200" dirty="0">
                <a:solidFill>
                  <a:schemeClr val="tx1"/>
                </a:solidFill>
                <a:latin typeface="Franklin Gothic"/>
                <a:ea typeface="Franklin Gothic"/>
                <a:cs typeface="Franklin Gothic"/>
                <a:sym typeface="Franklin Gothic"/>
              </a:rPr>
              <a:t>, </a:t>
            </a:r>
            <a:r>
              <a:rPr lang="en-US" sz="1200" dirty="0" err="1">
                <a:solidFill>
                  <a:schemeClr val="tx1"/>
                </a:solidFill>
                <a:latin typeface="Franklin Gothic"/>
                <a:ea typeface="Franklin Gothic"/>
                <a:cs typeface="Franklin Gothic"/>
                <a:sym typeface="Franklin Gothic"/>
              </a:rPr>
              <a:t>D.,</a:t>
            </a:r>
            <a:r>
              <a:rPr lang="en-US" sz="1200" dirty="0" err="1">
                <a:solidFill>
                  <a:schemeClr val="tx1"/>
                </a:solidFill>
                <a:uFill>
                  <a:noFill/>
                </a:uFill>
                <a:latin typeface="Franklin Gothic"/>
                <a:ea typeface="Franklin Gothic"/>
                <a:cs typeface="Franklin Gothic"/>
                <a:sym typeface="Franklin Gothic"/>
                <a:hlinkClick r:id="rId6">
                  <a:extLst>
                    <a:ext uri="{A12FA001-AC4F-418D-AE19-62706E023703}">
                      <ahyp:hlinkClr xmlns:ahyp="http://schemas.microsoft.com/office/drawing/2018/hyperlinkcolor" val="tx"/>
                    </a:ext>
                  </a:extLst>
                </a:hlinkClick>
              </a:rPr>
              <a:t>Benjamin</a:t>
            </a:r>
            <a:r>
              <a:rPr lang="en-US" sz="1200" dirty="0">
                <a:solidFill>
                  <a:schemeClr val="tx1"/>
                </a:solidFill>
                <a:latin typeface="Franklin Gothic"/>
                <a:ea typeface="Franklin Gothic"/>
                <a:cs typeface="Franklin Gothic"/>
                <a:sym typeface="Franklin Gothic"/>
              </a:rPr>
              <a:t>, </a:t>
            </a:r>
            <a:r>
              <a:rPr lang="en-US" sz="1200" dirty="0" err="1">
                <a:solidFill>
                  <a:schemeClr val="tx1"/>
                </a:solidFill>
                <a:latin typeface="Franklin Gothic"/>
                <a:ea typeface="Franklin Gothic"/>
                <a:cs typeface="Franklin Gothic"/>
                <a:sym typeface="Franklin Gothic"/>
              </a:rPr>
              <a:t>E.J.,</a:t>
            </a:r>
            <a:r>
              <a:rPr lang="en-US" sz="1200" dirty="0" err="1">
                <a:solidFill>
                  <a:schemeClr val="tx1"/>
                </a:solidFill>
                <a:uFill>
                  <a:noFill/>
                </a:uFill>
                <a:latin typeface="Franklin Gothic"/>
                <a:ea typeface="Franklin Gothic"/>
                <a:cs typeface="Franklin Gothic"/>
                <a:sym typeface="Franklin Gothic"/>
                <a:hlinkClick r:id="rId6">
                  <a:extLst>
                    <a:ext uri="{A12FA001-AC4F-418D-AE19-62706E023703}">
                      <ahyp:hlinkClr xmlns:ahyp="http://schemas.microsoft.com/office/drawing/2018/hyperlinkcolor" val="tx"/>
                    </a:ext>
                  </a:extLst>
                </a:hlinkClick>
              </a:rPr>
              <a:t>Go</a:t>
            </a:r>
            <a:r>
              <a:rPr lang="en-US" sz="1200" dirty="0">
                <a:solidFill>
                  <a:schemeClr val="tx1"/>
                </a:solidFill>
                <a:latin typeface="Franklin Gothic"/>
                <a:ea typeface="Franklin Gothic"/>
                <a:cs typeface="Franklin Gothic"/>
                <a:sym typeface="Franklin Gothic"/>
              </a:rPr>
              <a:t>, </a:t>
            </a:r>
            <a:r>
              <a:rPr lang="en-US" sz="1200" dirty="0" err="1">
                <a:solidFill>
                  <a:schemeClr val="tx1"/>
                </a:solidFill>
                <a:latin typeface="Franklin Gothic"/>
                <a:ea typeface="Franklin Gothic"/>
                <a:cs typeface="Franklin Gothic"/>
                <a:sym typeface="Franklin Gothic"/>
              </a:rPr>
              <a:t>A.S.,</a:t>
            </a:r>
            <a:r>
              <a:rPr lang="en-US" sz="1200" dirty="0" err="1">
                <a:solidFill>
                  <a:schemeClr val="tx1"/>
                </a:solidFill>
                <a:uFill>
                  <a:noFill/>
                </a:uFill>
                <a:latin typeface="Franklin Gothic"/>
                <a:ea typeface="Franklin Gothic"/>
                <a:cs typeface="Franklin Gothic"/>
                <a:sym typeface="Franklin Gothic"/>
                <a:hlinkClick r:id="rId6">
                  <a:extLst>
                    <a:ext uri="{A12FA001-AC4F-418D-AE19-62706E023703}">
                      <ahyp:hlinkClr xmlns:ahyp="http://schemas.microsoft.com/office/drawing/2018/hyperlinkcolor" val="tx"/>
                    </a:ext>
                  </a:extLst>
                </a:hlinkClick>
              </a:rPr>
              <a:t>Arnett</a:t>
            </a:r>
            <a:r>
              <a:rPr lang="en-US" sz="1200" dirty="0">
                <a:solidFill>
                  <a:schemeClr val="tx1"/>
                </a:solidFill>
                <a:latin typeface="Franklin Gothic"/>
                <a:ea typeface="Franklin Gothic"/>
                <a:cs typeface="Franklin Gothic"/>
                <a:sym typeface="Franklin Gothic"/>
              </a:rPr>
              <a:t>, D.J., </a:t>
            </a:r>
            <a:r>
              <a:rPr lang="en-US" sz="1200" dirty="0" err="1">
                <a:solidFill>
                  <a:schemeClr val="tx1"/>
                </a:solidFill>
                <a:uFill>
                  <a:noFill/>
                </a:uFill>
                <a:latin typeface="Franklin Gothic"/>
                <a:ea typeface="Franklin Gothic"/>
                <a:cs typeface="Franklin Gothic"/>
                <a:sym typeface="Franklin Gothic"/>
                <a:hlinkClick r:id="rId6">
                  <a:extLst>
                    <a:ext uri="{A12FA001-AC4F-418D-AE19-62706E023703}">
                      <ahyp:hlinkClr xmlns:ahyp="http://schemas.microsoft.com/office/drawing/2018/hyperlinkcolor" val="tx"/>
                    </a:ext>
                  </a:extLst>
                </a:hlinkClick>
              </a:rPr>
              <a:t>Blaha</a:t>
            </a:r>
            <a:r>
              <a:rPr lang="en-US" sz="1200" dirty="0" err="1">
                <a:solidFill>
                  <a:schemeClr val="tx1"/>
                </a:solidFill>
                <a:latin typeface="Franklin Gothic"/>
                <a:ea typeface="Franklin Gothic"/>
                <a:cs typeface="Franklin Gothic"/>
                <a:sym typeface="Franklin Gothic"/>
              </a:rPr>
              <a:t>,M.J</a:t>
            </a:r>
            <a:r>
              <a:rPr lang="en-US" sz="1200" dirty="0">
                <a:solidFill>
                  <a:schemeClr val="tx1"/>
                </a:solidFill>
                <a:latin typeface="Franklin Gothic"/>
                <a:ea typeface="Franklin Gothic"/>
                <a:cs typeface="Franklin Gothic"/>
                <a:sym typeface="Franklin Gothic"/>
              </a:rPr>
              <a:t>., </a:t>
            </a:r>
            <a:r>
              <a:rPr lang="en-US" sz="1200" dirty="0">
                <a:solidFill>
                  <a:schemeClr val="tx1"/>
                </a:solidFill>
                <a:uFill>
                  <a:noFill/>
                </a:uFill>
                <a:latin typeface="Franklin Gothic"/>
                <a:ea typeface="Franklin Gothic"/>
                <a:cs typeface="Franklin Gothic"/>
                <a:sym typeface="Franklin Gothic"/>
                <a:hlinkClick r:id="rId6">
                  <a:extLst>
                    <a:ext uri="{A12FA001-AC4F-418D-AE19-62706E023703}">
                      <ahyp:hlinkClr xmlns:ahyp="http://schemas.microsoft.com/office/drawing/2018/hyperlinkcolor" val="tx"/>
                    </a:ext>
                  </a:extLst>
                </a:hlinkClick>
              </a:rPr>
              <a:t>Cushman</a:t>
            </a:r>
            <a:r>
              <a:rPr lang="en-US" sz="1200" dirty="0">
                <a:solidFill>
                  <a:schemeClr val="tx1"/>
                </a:solidFill>
                <a:latin typeface="Franklin Gothic"/>
                <a:ea typeface="Franklin Gothic"/>
                <a:cs typeface="Franklin Gothic"/>
                <a:sym typeface="Franklin Gothic"/>
              </a:rPr>
              <a:t>, M,..., Turner, M.B. (2016). Heart Disease and Stroke Statistics- 2016 Update. </a:t>
            </a:r>
            <a:r>
              <a:rPr lang="en-US" sz="1200" i="1" dirty="0">
                <a:solidFill>
                  <a:schemeClr val="tx1"/>
                </a:solidFill>
                <a:latin typeface="Franklin Gothic"/>
                <a:ea typeface="Franklin Gothic"/>
                <a:cs typeface="Franklin Gothic"/>
                <a:sym typeface="Franklin Gothic"/>
              </a:rPr>
              <a:t>Circulation</a:t>
            </a:r>
            <a:r>
              <a:rPr lang="en-US" sz="1200" dirty="0">
                <a:solidFill>
                  <a:schemeClr val="tx1"/>
                </a:solidFill>
                <a:latin typeface="Franklin Gothic"/>
                <a:ea typeface="Franklin Gothic"/>
                <a:cs typeface="Franklin Gothic"/>
                <a:sym typeface="Franklin Gothic"/>
              </a:rPr>
              <a:t>, 133:e38–e360. Retrieved from </a:t>
            </a:r>
            <a:r>
              <a:rPr lang="en-US" sz="1200" dirty="0">
                <a:solidFill>
                  <a:schemeClr val="tx1"/>
                </a:solidFill>
                <a:uFill>
                  <a:noFill/>
                </a:uFill>
                <a:latin typeface="Franklin Gothic"/>
                <a:ea typeface="Franklin Gothic"/>
                <a:cs typeface="Franklin Gothic"/>
                <a:sym typeface="Franklin Gothic"/>
                <a:hlinkClick r:id="rId7">
                  <a:extLst>
                    <a:ext uri="{A12FA001-AC4F-418D-AE19-62706E023703}">
                      <ahyp:hlinkClr xmlns:ahyp="http://schemas.microsoft.com/office/drawing/2018/hyperlinkcolor" val="tx"/>
                    </a:ext>
                  </a:extLst>
                </a:hlinkClick>
              </a:rPr>
              <a:t>https://doi.org/10.1161/CIR.0000000000000350</a:t>
            </a:r>
            <a:endParaRPr sz="1200" dirty="0">
              <a:solidFill>
                <a:schemeClr val="tx1"/>
              </a:solidFill>
              <a:latin typeface="Franklin Gothic"/>
              <a:ea typeface="Franklin Gothic"/>
              <a:cs typeface="Franklin Gothic"/>
              <a:sym typeface="Franklin Gothic"/>
            </a:endParaRPr>
          </a:p>
          <a:p>
            <a:pPr marL="0" lvl="0" indent="0" algn="l" rtl="0">
              <a:lnSpc>
                <a:spcPct val="100000"/>
              </a:lnSpc>
              <a:spcBef>
                <a:spcPts val="0"/>
              </a:spcBef>
              <a:spcAft>
                <a:spcPts val="0"/>
              </a:spcAft>
              <a:buNone/>
            </a:pPr>
            <a:endParaRPr sz="1200" dirty="0">
              <a:solidFill>
                <a:schemeClr val="dk1"/>
              </a:solidFill>
              <a:latin typeface="Franklin Gothic"/>
              <a:ea typeface="Franklin Gothic"/>
              <a:cs typeface="Franklin Gothic"/>
              <a:sym typeface="Franklin Gothic"/>
            </a:endParaRPr>
          </a:p>
          <a:p>
            <a:pPr marL="0" lvl="0" indent="0" algn="l" rtl="0">
              <a:lnSpc>
                <a:spcPct val="100000"/>
              </a:lnSpc>
              <a:spcBef>
                <a:spcPts val="0"/>
              </a:spcBef>
              <a:spcAft>
                <a:spcPts val="0"/>
              </a:spcAft>
              <a:buNone/>
            </a:pPr>
            <a:r>
              <a:rPr lang="en-US" sz="1200" dirty="0" err="1">
                <a:solidFill>
                  <a:schemeClr val="dk1"/>
                </a:solidFill>
                <a:latin typeface="Franklin Gothic"/>
                <a:ea typeface="Franklin Gothic"/>
                <a:cs typeface="Franklin Gothic"/>
                <a:sym typeface="Franklin Gothic"/>
              </a:rPr>
              <a:t>Schoenman</a:t>
            </a:r>
            <a:r>
              <a:rPr lang="en-US" sz="1200" dirty="0">
                <a:solidFill>
                  <a:schemeClr val="dk1"/>
                </a:solidFill>
                <a:latin typeface="Franklin Gothic"/>
                <a:ea typeface="Franklin Gothic"/>
                <a:cs typeface="Franklin Gothic"/>
                <a:sym typeface="Franklin Gothic"/>
              </a:rPr>
              <a:t>, J. (2012).</a:t>
            </a:r>
            <a:r>
              <a:rPr lang="en-US" sz="1200" i="1" dirty="0">
                <a:solidFill>
                  <a:schemeClr val="dk1"/>
                </a:solidFill>
                <a:latin typeface="Franklin Gothic"/>
                <a:ea typeface="Franklin Gothic"/>
                <a:cs typeface="Franklin Gothic"/>
                <a:sym typeface="Franklin Gothic"/>
              </a:rPr>
              <a:t> </a:t>
            </a:r>
            <a:r>
              <a:rPr lang="en-US" sz="1200" dirty="0">
                <a:solidFill>
                  <a:schemeClr val="dk1"/>
                </a:solidFill>
                <a:latin typeface="Franklin Gothic"/>
                <a:ea typeface="Franklin Gothic"/>
                <a:cs typeface="Franklin Gothic"/>
                <a:sym typeface="Franklin Gothic"/>
              </a:rPr>
              <a:t>The Concentration of Health Care Spending. </a:t>
            </a:r>
            <a:r>
              <a:rPr lang="en-US" sz="1200" i="1" dirty="0">
                <a:solidFill>
                  <a:schemeClr val="dk1"/>
                </a:solidFill>
                <a:latin typeface="Franklin Gothic"/>
                <a:ea typeface="Franklin Gothic"/>
                <a:cs typeface="Franklin Gothic"/>
                <a:sym typeface="Franklin Gothic"/>
              </a:rPr>
              <a:t>National Institution for Health Care Management. </a:t>
            </a:r>
            <a:r>
              <a:rPr lang="en-US" sz="1200" dirty="0">
                <a:solidFill>
                  <a:schemeClr val="dk1"/>
                </a:solidFill>
                <a:latin typeface="Franklin Gothic"/>
                <a:ea typeface="Franklin Gothic"/>
                <a:cs typeface="Franklin Gothic"/>
                <a:sym typeface="Franklin Gothic"/>
              </a:rPr>
              <a:t>Retrieved from http://</a:t>
            </a:r>
            <a:r>
              <a:rPr lang="en-US" sz="1200" dirty="0" err="1">
                <a:solidFill>
                  <a:schemeClr val="dk1"/>
                </a:solidFill>
                <a:latin typeface="Franklin Gothic"/>
                <a:ea typeface="Franklin Gothic"/>
                <a:cs typeface="Franklin Gothic"/>
                <a:sym typeface="Franklin Gothic"/>
              </a:rPr>
              <a:t>www.nihcm.org</a:t>
            </a:r>
            <a:r>
              <a:rPr lang="en-US" sz="1200" dirty="0">
                <a:solidFill>
                  <a:schemeClr val="dk1"/>
                </a:solidFill>
                <a:latin typeface="Franklin Gothic"/>
                <a:ea typeface="Franklin Gothic"/>
                <a:cs typeface="Franklin Gothic"/>
                <a:sym typeface="Franklin Gothic"/>
              </a:rPr>
              <a:t>/pdf/DataBrief3%20Final.pdf</a:t>
            </a:r>
            <a:endParaRPr sz="1200" dirty="0">
              <a:solidFill>
                <a:schemeClr val="dk1"/>
              </a:solidFill>
              <a:latin typeface="Franklin Gothic"/>
              <a:ea typeface="Franklin Gothic"/>
              <a:cs typeface="Franklin Gothic"/>
              <a:sym typeface="Franklin Gothic"/>
            </a:endParaRPr>
          </a:p>
          <a:p>
            <a:pPr marL="342900" lvl="0" indent="0" algn="l" rtl="0">
              <a:lnSpc>
                <a:spcPct val="100000"/>
              </a:lnSpc>
              <a:spcBef>
                <a:spcPts val="0"/>
              </a:spcBef>
              <a:spcAft>
                <a:spcPts val="0"/>
              </a:spcAft>
              <a:buNone/>
            </a:pPr>
            <a:endParaRPr sz="1200" dirty="0">
              <a:solidFill>
                <a:schemeClr val="dk1"/>
              </a:solidFill>
              <a:latin typeface="Franklin Gothic"/>
              <a:ea typeface="Franklin Gothic"/>
              <a:cs typeface="Franklin Gothic"/>
              <a:sym typeface="Franklin Gothic"/>
            </a:endParaRPr>
          </a:p>
          <a:p>
            <a:pPr marL="0" lvl="0" indent="0" algn="l" rtl="0">
              <a:lnSpc>
                <a:spcPct val="100000"/>
              </a:lnSpc>
              <a:spcBef>
                <a:spcPts val="0"/>
              </a:spcBef>
              <a:spcAft>
                <a:spcPts val="0"/>
              </a:spcAft>
              <a:buNone/>
            </a:pPr>
            <a:r>
              <a:rPr lang="en-US" sz="1200" dirty="0">
                <a:solidFill>
                  <a:schemeClr val="dk1"/>
                </a:solidFill>
                <a:latin typeface="Franklin Gothic"/>
                <a:ea typeface="Franklin Gothic"/>
                <a:cs typeface="Franklin Gothic"/>
                <a:sym typeface="Franklin Gothic"/>
              </a:rPr>
              <a:t>The U.S. Burden of Disease Collaborators. (2018). The State of US Health, 1990-2016: Burden of Diseases, Injuries, and Risk Factors Among US States. </a:t>
            </a:r>
            <a:r>
              <a:rPr lang="en-US" sz="1200" i="1" dirty="0">
                <a:solidFill>
                  <a:schemeClr val="dk1"/>
                </a:solidFill>
                <a:latin typeface="Franklin Gothic"/>
                <a:ea typeface="Franklin Gothic"/>
                <a:cs typeface="Franklin Gothic"/>
                <a:sym typeface="Franklin Gothic"/>
              </a:rPr>
              <a:t>JAMA.</a:t>
            </a:r>
            <a:r>
              <a:rPr lang="en-US" sz="1200" dirty="0">
                <a:solidFill>
                  <a:schemeClr val="dk1"/>
                </a:solidFill>
                <a:latin typeface="Franklin Gothic"/>
                <a:ea typeface="Franklin Gothic"/>
                <a:cs typeface="Franklin Gothic"/>
                <a:sym typeface="Franklin Gothic"/>
              </a:rPr>
              <a:t> 319(14):1444–1472. doi:10.1001/jama.2018.0158</a:t>
            </a:r>
            <a:endParaRPr sz="1200" dirty="0">
              <a:solidFill>
                <a:schemeClr val="dk1"/>
              </a:solidFill>
              <a:latin typeface="Franklin Gothic"/>
              <a:ea typeface="Franklin Gothic"/>
              <a:cs typeface="Franklin Gothic"/>
              <a:sym typeface="Franklin Gothic"/>
            </a:endParaRPr>
          </a:p>
          <a:p>
            <a:pPr marL="342900" lvl="0" indent="0" algn="l" rtl="0">
              <a:spcBef>
                <a:spcPts val="900"/>
              </a:spcBef>
              <a:spcAft>
                <a:spcPts val="0"/>
              </a:spcAft>
              <a:buNone/>
            </a:pPr>
            <a:endParaRPr sz="1200" dirty="0">
              <a:solidFill>
                <a:schemeClr val="dk1"/>
              </a:solidFill>
              <a:latin typeface="Franklin Gothic"/>
              <a:ea typeface="Franklin Gothic"/>
              <a:cs typeface="Franklin Gothic"/>
              <a:sym typeface="Franklin Gothic"/>
            </a:endParaRPr>
          </a:p>
          <a:p>
            <a:pPr marL="0" lvl="0" indent="0" algn="l" rtl="0">
              <a:lnSpc>
                <a:spcPct val="80000"/>
              </a:lnSpc>
              <a:spcBef>
                <a:spcPts val="400"/>
              </a:spcBef>
              <a:spcAft>
                <a:spcPts val="0"/>
              </a:spcAft>
              <a:buNone/>
            </a:pPr>
            <a:endParaRPr sz="1300" dirty="0">
              <a:latin typeface="Franklin Gothic"/>
              <a:ea typeface="Franklin Gothic"/>
              <a:cs typeface="Franklin Gothic"/>
              <a:sym typeface="Franklin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9"/>
          <p:cNvSpPr txBox="1">
            <a:spLocks noGrp="1"/>
          </p:cNvSpPr>
          <p:nvPr>
            <p:ph type="title"/>
          </p:nvPr>
        </p:nvSpPr>
        <p:spPr>
          <a:xfrm>
            <a:off x="822960" y="5074920"/>
            <a:ext cx="7584900" cy="822900"/>
          </a:xfrm>
          <a:prstGeom prst="rect">
            <a:avLst/>
          </a:prstGeom>
        </p:spPr>
        <p:txBody>
          <a:bodyPr spcFirstLastPara="1" wrap="square" lIns="68575" tIns="0" rIns="68575" bIns="0" anchor="b" anchorCtr="0">
            <a:noAutofit/>
          </a:bodyPr>
          <a:lstStyle/>
          <a:p>
            <a:pPr marL="0" lvl="0" indent="0" algn="ctr" rtl="0">
              <a:spcBef>
                <a:spcPts val="0"/>
              </a:spcBef>
              <a:spcAft>
                <a:spcPts val="0"/>
              </a:spcAft>
              <a:buNone/>
            </a:pPr>
            <a:r>
              <a:rPr lang="en-US" sz="4000"/>
              <a:t>A Quick Trip Back in History</a:t>
            </a:r>
            <a:endParaRPr sz="4000"/>
          </a:p>
        </p:txBody>
      </p:sp>
      <p:sp>
        <p:nvSpPr>
          <p:cNvPr id="203" name="Google Shape;203;p29"/>
          <p:cNvSpPr txBox="1">
            <a:spLocks noGrp="1"/>
          </p:cNvSpPr>
          <p:nvPr>
            <p:ph type="body" idx="1"/>
          </p:nvPr>
        </p:nvSpPr>
        <p:spPr>
          <a:xfrm>
            <a:off x="-3302843" y="5952850"/>
            <a:ext cx="2257800" cy="594300"/>
          </a:xfrm>
          <a:prstGeom prst="rect">
            <a:avLst/>
          </a:prstGeom>
        </p:spPr>
        <p:txBody>
          <a:bodyPr spcFirstLastPara="1" wrap="square" lIns="68575" tIns="0" rIns="68575" bIns="0" anchor="t" anchorCtr="0">
            <a:noAutofit/>
          </a:bodyPr>
          <a:lstStyle/>
          <a:p>
            <a:pPr marL="0" lvl="0" indent="0" algn="l" rtl="0">
              <a:spcBef>
                <a:spcPts val="0"/>
              </a:spcBef>
              <a:spcAft>
                <a:spcPts val="500"/>
              </a:spcAft>
              <a:buNone/>
            </a:pPr>
            <a:endParaRPr/>
          </a:p>
        </p:txBody>
      </p:sp>
      <p:pic>
        <p:nvPicPr>
          <p:cNvPr id="204" name="Google Shape;204;p29"/>
          <p:cNvPicPr preferRelativeResize="0"/>
          <p:nvPr/>
        </p:nvPicPr>
        <p:blipFill>
          <a:blip r:embed="rId3">
            <a:alphaModFix/>
          </a:blip>
          <a:stretch>
            <a:fillRect/>
          </a:stretch>
        </p:blipFill>
        <p:spPr>
          <a:xfrm>
            <a:off x="0" y="0"/>
            <a:ext cx="9143999" cy="50749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0"/>
          <p:cNvSpPr txBox="1">
            <a:spLocks noGrp="1"/>
          </p:cNvSpPr>
          <p:nvPr>
            <p:ph type="title"/>
          </p:nvPr>
        </p:nvSpPr>
        <p:spPr>
          <a:xfrm>
            <a:off x="724300" y="204475"/>
            <a:ext cx="7747500" cy="14508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US"/>
              <a:t>Major Advances that Changed Access to Food</a:t>
            </a:r>
            <a:endParaRPr/>
          </a:p>
        </p:txBody>
      </p:sp>
      <p:pic>
        <p:nvPicPr>
          <p:cNvPr id="211" name="Google Shape;211;p30"/>
          <p:cNvPicPr preferRelativeResize="0"/>
          <p:nvPr/>
        </p:nvPicPr>
        <p:blipFill>
          <a:blip r:embed="rId3">
            <a:alphaModFix/>
          </a:blip>
          <a:stretch>
            <a:fillRect/>
          </a:stretch>
        </p:blipFill>
        <p:spPr>
          <a:xfrm>
            <a:off x="4572000" y="3863575"/>
            <a:ext cx="4572000" cy="2584725"/>
          </a:xfrm>
          <a:prstGeom prst="rect">
            <a:avLst/>
          </a:prstGeom>
          <a:noFill/>
          <a:ln>
            <a:noFill/>
          </a:ln>
        </p:spPr>
      </p:pic>
      <p:pic>
        <p:nvPicPr>
          <p:cNvPr id="212" name="Google Shape;212;p30"/>
          <p:cNvPicPr preferRelativeResize="0"/>
          <p:nvPr/>
        </p:nvPicPr>
        <p:blipFill>
          <a:blip r:embed="rId4">
            <a:alphaModFix/>
          </a:blip>
          <a:stretch>
            <a:fillRect/>
          </a:stretch>
        </p:blipFill>
        <p:spPr>
          <a:xfrm>
            <a:off x="0" y="3863575"/>
            <a:ext cx="4572000" cy="2584725"/>
          </a:xfrm>
          <a:prstGeom prst="rect">
            <a:avLst/>
          </a:prstGeom>
          <a:noFill/>
          <a:ln>
            <a:noFill/>
          </a:ln>
        </p:spPr>
      </p:pic>
      <p:pic>
        <p:nvPicPr>
          <p:cNvPr id="213" name="Google Shape;213;p30"/>
          <p:cNvPicPr preferRelativeResize="0"/>
          <p:nvPr/>
        </p:nvPicPr>
        <p:blipFill>
          <a:blip r:embed="rId5">
            <a:alphaModFix/>
          </a:blip>
          <a:stretch>
            <a:fillRect/>
          </a:stretch>
        </p:blipFill>
        <p:spPr>
          <a:xfrm>
            <a:off x="0" y="1877775"/>
            <a:ext cx="4572000" cy="1985800"/>
          </a:xfrm>
          <a:prstGeom prst="rect">
            <a:avLst/>
          </a:prstGeom>
          <a:noFill/>
          <a:ln>
            <a:noFill/>
          </a:ln>
        </p:spPr>
      </p:pic>
      <p:pic>
        <p:nvPicPr>
          <p:cNvPr id="214" name="Google Shape;214;p30"/>
          <p:cNvPicPr preferRelativeResize="0"/>
          <p:nvPr/>
        </p:nvPicPr>
        <p:blipFill>
          <a:blip r:embed="rId6">
            <a:alphaModFix/>
          </a:blip>
          <a:stretch>
            <a:fillRect/>
          </a:stretch>
        </p:blipFill>
        <p:spPr>
          <a:xfrm>
            <a:off x="4572000" y="1877775"/>
            <a:ext cx="4572000" cy="1985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3"/>
                                        </p:tgtEl>
                                        <p:attrNameLst>
                                          <p:attrName>style.visibility</p:attrName>
                                        </p:attrNameLst>
                                      </p:cBhvr>
                                      <p:to>
                                        <p:strVal val="visible"/>
                                      </p:to>
                                    </p:set>
                                    <p:animEffect transition="in" filter="fade">
                                      <p:cBhvr>
                                        <p:cTn id="7" dur="1000"/>
                                        <p:tgtEl>
                                          <p:spTgt spid="2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4"/>
                                        </p:tgtEl>
                                        <p:attrNameLst>
                                          <p:attrName>style.visibility</p:attrName>
                                        </p:attrNameLst>
                                      </p:cBhvr>
                                      <p:to>
                                        <p:strVal val="visible"/>
                                      </p:to>
                                    </p:set>
                                    <p:animEffect transition="in" filter="fade">
                                      <p:cBhvr>
                                        <p:cTn id="12" dur="1000"/>
                                        <p:tgtEl>
                                          <p:spTgt spid="2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2"/>
                                        </p:tgtEl>
                                        <p:attrNameLst>
                                          <p:attrName>style.visibility</p:attrName>
                                        </p:attrNameLst>
                                      </p:cBhvr>
                                      <p:to>
                                        <p:strVal val="visible"/>
                                      </p:to>
                                    </p:set>
                                    <p:animEffect transition="in" filter="fade">
                                      <p:cBhvr>
                                        <p:cTn id="17" dur="1000"/>
                                        <p:tgtEl>
                                          <p:spTgt spid="2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1"/>
                                        </p:tgtEl>
                                        <p:attrNameLst>
                                          <p:attrName>style.visibility</p:attrName>
                                        </p:attrNameLst>
                                      </p:cBhvr>
                                      <p:to>
                                        <p:strVal val="visible"/>
                                      </p:to>
                                    </p:set>
                                    <p:animEffect transition="in" filter="fade">
                                      <p:cBhvr>
                                        <p:cTn id="22" dur="1000"/>
                                        <p:tgtEl>
                                          <p:spTgt spid="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1"/>
          <p:cNvSpPr txBox="1">
            <a:spLocks noGrp="1"/>
          </p:cNvSpPr>
          <p:nvPr>
            <p:ph type="title"/>
          </p:nvPr>
        </p:nvSpPr>
        <p:spPr>
          <a:xfrm>
            <a:off x="822960" y="286603"/>
            <a:ext cx="7543800" cy="14508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US"/>
              <a:t>Health Advances that Changed the World</a:t>
            </a:r>
            <a:endParaRPr/>
          </a:p>
        </p:txBody>
      </p:sp>
      <p:pic>
        <p:nvPicPr>
          <p:cNvPr id="221" name="Google Shape;221;p31"/>
          <p:cNvPicPr preferRelativeResize="0"/>
          <p:nvPr/>
        </p:nvPicPr>
        <p:blipFill rotWithShape="1">
          <a:blip r:embed="rId3">
            <a:alphaModFix/>
          </a:blip>
          <a:srcRect t="-100000" b="100000"/>
          <a:stretch/>
        </p:blipFill>
        <p:spPr>
          <a:xfrm>
            <a:off x="152400" y="5649959"/>
            <a:ext cx="5000625" cy="371475"/>
          </a:xfrm>
          <a:prstGeom prst="rect">
            <a:avLst/>
          </a:prstGeom>
          <a:noFill/>
          <a:ln>
            <a:noFill/>
          </a:ln>
        </p:spPr>
      </p:pic>
      <p:sp>
        <p:nvSpPr>
          <p:cNvPr id="222" name="Google Shape;222;p31"/>
          <p:cNvSpPr txBox="1"/>
          <p:nvPr/>
        </p:nvSpPr>
        <p:spPr>
          <a:xfrm>
            <a:off x="7276950" y="6252875"/>
            <a:ext cx="4866300" cy="763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Franklin Gothic"/>
              <a:ea typeface="Franklin Gothic"/>
              <a:cs typeface="Franklin Gothic"/>
              <a:sym typeface="Franklin Gothic"/>
            </a:endParaRPr>
          </a:p>
          <a:p>
            <a:pPr marL="0" lvl="0" indent="0" algn="l" rtl="0">
              <a:lnSpc>
                <a:spcPct val="115000"/>
              </a:lnSpc>
              <a:spcBef>
                <a:spcPts val="0"/>
              </a:spcBef>
              <a:spcAft>
                <a:spcPts val="0"/>
              </a:spcAft>
              <a:buClr>
                <a:schemeClr val="dk1"/>
              </a:buClr>
              <a:buSzPts val="1100"/>
              <a:buFont typeface="Arial"/>
              <a:buNone/>
            </a:pPr>
            <a:r>
              <a:rPr lang="en-US" sz="1000">
                <a:solidFill>
                  <a:schemeClr val="lt1"/>
                </a:solidFill>
                <a:latin typeface="Franklin Gothic"/>
                <a:ea typeface="Franklin Gothic"/>
                <a:cs typeface="Franklin Gothic"/>
                <a:sym typeface="Franklin Gothic"/>
              </a:rPr>
              <a:t>Childs and Kansagra, 2007</a:t>
            </a:r>
            <a:endParaRPr sz="1000">
              <a:solidFill>
                <a:schemeClr val="lt1"/>
              </a:solidFill>
              <a:latin typeface="Franklin Gothic"/>
              <a:ea typeface="Franklin Gothic"/>
              <a:cs typeface="Franklin Gothic"/>
              <a:sym typeface="Franklin Gothic"/>
            </a:endParaRPr>
          </a:p>
        </p:txBody>
      </p:sp>
      <p:pic>
        <p:nvPicPr>
          <p:cNvPr id="223" name="Google Shape;223;p31"/>
          <p:cNvPicPr preferRelativeResize="0"/>
          <p:nvPr/>
        </p:nvPicPr>
        <p:blipFill>
          <a:blip r:embed="rId4">
            <a:alphaModFix/>
          </a:blip>
          <a:stretch>
            <a:fillRect/>
          </a:stretch>
        </p:blipFill>
        <p:spPr>
          <a:xfrm>
            <a:off x="0" y="1889800"/>
            <a:ext cx="4866349" cy="2942150"/>
          </a:xfrm>
          <a:prstGeom prst="rect">
            <a:avLst/>
          </a:prstGeom>
          <a:noFill/>
          <a:ln>
            <a:noFill/>
          </a:ln>
        </p:spPr>
      </p:pic>
      <p:pic>
        <p:nvPicPr>
          <p:cNvPr id="224" name="Google Shape;224;p31"/>
          <p:cNvPicPr preferRelativeResize="0"/>
          <p:nvPr/>
        </p:nvPicPr>
        <p:blipFill>
          <a:blip r:embed="rId5">
            <a:alphaModFix/>
          </a:blip>
          <a:stretch>
            <a:fillRect/>
          </a:stretch>
        </p:blipFill>
        <p:spPr>
          <a:xfrm>
            <a:off x="4866350" y="1889800"/>
            <a:ext cx="4277650" cy="3198800"/>
          </a:xfrm>
          <a:prstGeom prst="rect">
            <a:avLst/>
          </a:prstGeom>
          <a:noFill/>
          <a:ln>
            <a:noFill/>
          </a:ln>
        </p:spPr>
      </p:pic>
      <p:pic>
        <p:nvPicPr>
          <p:cNvPr id="225" name="Google Shape;225;p31"/>
          <p:cNvPicPr preferRelativeResize="0"/>
          <p:nvPr/>
        </p:nvPicPr>
        <p:blipFill>
          <a:blip r:embed="rId6">
            <a:alphaModFix/>
          </a:blip>
          <a:stretch>
            <a:fillRect/>
          </a:stretch>
        </p:blipFill>
        <p:spPr>
          <a:xfrm>
            <a:off x="0" y="4265100"/>
            <a:ext cx="4866350" cy="2153525"/>
          </a:xfrm>
          <a:prstGeom prst="rect">
            <a:avLst/>
          </a:prstGeom>
          <a:noFill/>
          <a:ln>
            <a:noFill/>
          </a:ln>
        </p:spPr>
      </p:pic>
      <p:pic>
        <p:nvPicPr>
          <p:cNvPr id="226" name="Google Shape;226;p31"/>
          <p:cNvPicPr preferRelativeResize="0"/>
          <p:nvPr/>
        </p:nvPicPr>
        <p:blipFill>
          <a:blip r:embed="rId7">
            <a:alphaModFix/>
          </a:blip>
          <a:stretch>
            <a:fillRect/>
          </a:stretch>
        </p:blipFill>
        <p:spPr>
          <a:xfrm>
            <a:off x="4866350" y="4265100"/>
            <a:ext cx="4277650" cy="21535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3"/>
                                        </p:tgtEl>
                                        <p:attrNameLst>
                                          <p:attrName>style.visibility</p:attrName>
                                        </p:attrNameLst>
                                      </p:cBhvr>
                                      <p:to>
                                        <p:strVal val="visible"/>
                                      </p:to>
                                    </p:set>
                                    <p:animEffect transition="in" filter="fade">
                                      <p:cBhvr>
                                        <p:cTn id="7" dur="1000"/>
                                        <p:tgtEl>
                                          <p:spTgt spid="2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4"/>
                                        </p:tgtEl>
                                        <p:attrNameLst>
                                          <p:attrName>style.visibility</p:attrName>
                                        </p:attrNameLst>
                                      </p:cBhvr>
                                      <p:to>
                                        <p:strVal val="visible"/>
                                      </p:to>
                                    </p:set>
                                    <p:animEffect transition="in" filter="fade">
                                      <p:cBhvr>
                                        <p:cTn id="12" dur="1000"/>
                                        <p:tgtEl>
                                          <p:spTgt spid="2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5"/>
                                        </p:tgtEl>
                                        <p:attrNameLst>
                                          <p:attrName>style.visibility</p:attrName>
                                        </p:attrNameLst>
                                      </p:cBhvr>
                                      <p:to>
                                        <p:strVal val="visible"/>
                                      </p:to>
                                    </p:set>
                                    <p:animEffect transition="in" filter="fade">
                                      <p:cBhvr>
                                        <p:cTn id="17" dur="1000"/>
                                        <p:tgtEl>
                                          <p:spTgt spid="2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6"/>
                                        </p:tgtEl>
                                        <p:attrNameLst>
                                          <p:attrName>style.visibility</p:attrName>
                                        </p:attrNameLst>
                                      </p:cBhvr>
                                      <p:to>
                                        <p:strVal val="visible"/>
                                      </p:to>
                                    </p:set>
                                    <p:animEffect transition="in" filter="fade">
                                      <p:cBhvr>
                                        <p:cTn id="22" dur="1000"/>
                                        <p:tgtEl>
                                          <p:spTgt spid="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2"/>
          <p:cNvSpPr txBox="1">
            <a:spLocks noGrp="1"/>
          </p:cNvSpPr>
          <p:nvPr>
            <p:ph type="title"/>
          </p:nvPr>
        </p:nvSpPr>
        <p:spPr>
          <a:xfrm>
            <a:off x="822960" y="149403"/>
            <a:ext cx="7543800" cy="14508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US"/>
              <a:t>US Death from Infectious Disease </a:t>
            </a:r>
            <a:endParaRPr/>
          </a:p>
        </p:txBody>
      </p:sp>
      <p:sp>
        <p:nvSpPr>
          <p:cNvPr id="233" name="Google Shape;233;p32"/>
          <p:cNvSpPr txBox="1"/>
          <p:nvPr/>
        </p:nvSpPr>
        <p:spPr>
          <a:xfrm>
            <a:off x="7784975" y="6488700"/>
            <a:ext cx="12867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a:solidFill>
                  <a:srgbClr val="FFFFFF"/>
                </a:solidFill>
                <a:latin typeface="Franklin Gothic"/>
                <a:ea typeface="Franklin Gothic"/>
                <a:cs typeface="Franklin Gothic"/>
                <a:sym typeface="Franklin Gothic"/>
              </a:rPr>
              <a:t>Hanson et al, 2016</a:t>
            </a:r>
            <a:endParaRPr sz="1000">
              <a:solidFill>
                <a:srgbClr val="FFFFFF"/>
              </a:solidFill>
              <a:latin typeface="Franklin Gothic"/>
              <a:ea typeface="Franklin Gothic"/>
              <a:cs typeface="Franklin Gothic"/>
              <a:sym typeface="Franklin Gothic"/>
            </a:endParaRPr>
          </a:p>
        </p:txBody>
      </p:sp>
      <p:pic>
        <p:nvPicPr>
          <p:cNvPr id="234" name="Google Shape;234;p32"/>
          <p:cNvPicPr preferRelativeResize="0"/>
          <p:nvPr/>
        </p:nvPicPr>
        <p:blipFill>
          <a:blip r:embed="rId3">
            <a:alphaModFix/>
          </a:blip>
          <a:stretch>
            <a:fillRect/>
          </a:stretch>
        </p:blipFill>
        <p:spPr>
          <a:xfrm>
            <a:off x="415400" y="1677225"/>
            <a:ext cx="8313198" cy="4665513"/>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CLM Template">
  <a:themeElements>
    <a:clrScheme name="New ACLM PMS">
      <a:dk1>
        <a:srgbClr val="000000"/>
      </a:dk1>
      <a:lt1>
        <a:srgbClr val="FFFFFF"/>
      </a:lt1>
      <a:dk2>
        <a:srgbClr val="6B90B5"/>
      </a:dk2>
      <a:lt2>
        <a:srgbClr val="E7E6E6"/>
      </a:lt2>
      <a:accent1>
        <a:srgbClr val="C8102E"/>
      </a:accent1>
      <a:accent2>
        <a:srgbClr val="FF6900"/>
      </a:accent2>
      <a:accent3>
        <a:srgbClr val="0069B1"/>
      </a:accent3>
      <a:accent4>
        <a:srgbClr val="00BAB3"/>
      </a:accent4>
      <a:accent5>
        <a:srgbClr val="008264"/>
      </a:accent5>
      <a:accent6>
        <a:srgbClr val="EBBC4E"/>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AB38F9C3B51044E8E3EA095A52C76F5" ma:contentTypeVersion="12" ma:contentTypeDescription="Create a new document." ma:contentTypeScope="" ma:versionID="cd5a38c159dd313933c67954f58d8565">
  <xsd:schema xmlns:xsd="http://www.w3.org/2001/XMLSchema" xmlns:xs="http://www.w3.org/2001/XMLSchema" xmlns:p="http://schemas.microsoft.com/office/2006/metadata/properties" xmlns:ns2="d2b2422a-6b85-4aef-ba76-3ffd2c25d291" xmlns:ns3="f41038b0-66e5-4410-bc3e-dc44eadfe0be" targetNamespace="http://schemas.microsoft.com/office/2006/metadata/properties" ma:root="true" ma:fieldsID="7b53b5b59e56d3daff8e1572ed80888c" ns2:_="" ns3:_="">
    <xsd:import namespace="d2b2422a-6b85-4aef-ba76-3ffd2c25d291"/>
    <xsd:import namespace="f41038b0-66e5-4410-bc3e-dc44eadfe0b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b2422a-6b85-4aef-ba76-3ffd2c25d29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41038b0-66e5-4410-bc3e-dc44eadfe0b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E7776BD-85A0-4776-B96D-A0EFAE9842F8}">
  <ds:schemaRefs>
    <ds:schemaRef ds:uri="http://schemas.openxmlformats.org/package/2006/metadata/core-properties"/>
    <ds:schemaRef ds:uri="http://schemas.microsoft.com/office/2006/documentManagement/types"/>
    <ds:schemaRef ds:uri="http://www.w3.org/XML/1998/namespace"/>
    <ds:schemaRef ds:uri="http://purl.org/dc/dcmitype/"/>
    <ds:schemaRef ds:uri="http://schemas.microsoft.com/office/2006/metadata/properties"/>
    <ds:schemaRef ds:uri="http://purl.org/dc/terms/"/>
    <ds:schemaRef ds:uri="http://schemas.microsoft.com/office/infopath/2007/PartnerControls"/>
    <ds:schemaRef ds:uri="f41038b0-66e5-4410-bc3e-dc44eadfe0be"/>
    <ds:schemaRef ds:uri="d2b2422a-6b85-4aef-ba76-3ffd2c25d291"/>
    <ds:schemaRef ds:uri="http://purl.org/dc/elements/1.1/"/>
  </ds:schemaRefs>
</ds:datastoreItem>
</file>

<file path=customXml/itemProps2.xml><?xml version="1.0" encoding="utf-8"?>
<ds:datastoreItem xmlns:ds="http://schemas.openxmlformats.org/officeDocument/2006/customXml" ds:itemID="{B3560B25-4A1D-4856-81FB-64953F5320EC}">
  <ds:schemaRefs>
    <ds:schemaRef ds:uri="http://schemas.microsoft.com/sharepoint/v3/contenttype/forms"/>
  </ds:schemaRefs>
</ds:datastoreItem>
</file>

<file path=customXml/itemProps3.xml><?xml version="1.0" encoding="utf-8"?>
<ds:datastoreItem xmlns:ds="http://schemas.openxmlformats.org/officeDocument/2006/customXml" ds:itemID="{E9FCC2EB-7B21-4B07-9FF2-0906FA9016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b2422a-6b85-4aef-ba76-3ffd2c25d291"/>
    <ds:schemaRef ds:uri="f41038b0-66e5-4410-bc3e-dc44eadfe0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39</TotalTime>
  <Words>7043</Words>
  <Application>Microsoft Office PowerPoint</Application>
  <PresentationFormat>On-screen Show (4:3)</PresentationFormat>
  <Paragraphs>426</Paragraphs>
  <Slides>53</Slides>
  <Notes>53</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53</vt:i4>
      </vt:variant>
    </vt:vector>
  </HeadingPairs>
  <TitlesOfParts>
    <vt:vector size="65" baseType="lpstr">
      <vt:lpstr>Libre Franklin Medium</vt:lpstr>
      <vt:lpstr>Libre Franklin</vt:lpstr>
      <vt:lpstr>Noto Sans Symbols</vt:lpstr>
      <vt:lpstr>Trebuchet MS</vt:lpstr>
      <vt:lpstr>Courier New</vt:lpstr>
      <vt:lpstr>Calibri</vt:lpstr>
      <vt:lpstr>Arial</vt:lpstr>
      <vt:lpstr>Twentieth Century</vt:lpstr>
      <vt:lpstr>Franklin Gothic</vt:lpstr>
      <vt:lpstr>Gill Sans</vt:lpstr>
      <vt:lpstr>Office Theme</vt:lpstr>
      <vt:lpstr>ACLM Template</vt:lpstr>
      <vt:lpstr>Introduction to Lifestyle Medicine  </vt:lpstr>
      <vt:lpstr>What Is Lifestyle Medicine? </vt:lpstr>
      <vt:lpstr>What is Lifestyle Medicine? </vt:lpstr>
      <vt:lpstr>Why is Lifestyle Medicine Important?</vt:lpstr>
      <vt:lpstr>The Field of Lifestyle Medicine</vt:lpstr>
      <vt:lpstr>A Quick Trip Back in History</vt:lpstr>
      <vt:lpstr>Major Advances that Changed Access to Food</vt:lpstr>
      <vt:lpstr>Health Advances that Changed the World</vt:lpstr>
      <vt:lpstr>US Death from Infectious Disease </vt:lpstr>
      <vt:lpstr>The State of US Health Today</vt:lpstr>
      <vt:lpstr>Major Causes of Death in U.S.: 2018 Statistics</vt:lpstr>
      <vt:lpstr>PowerPoint Presentation</vt:lpstr>
      <vt:lpstr>The State of US Health 1990-2016</vt:lpstr>
      <vt:lpstr>Prevalence for CV Risk Factors in US Adults 2016</vt:lpstr>
      <vt:lpstr>Vegetable Intake in U.S.</vt:lpstr>
      <vt:lpstr>Fruit Intake in the U.S.</vt:lpstr>
      <vt:lpstr>Physical Activity Levels in U.S.</vt:lpstr>
      <vt:lpstr>Short Sleep Duration in U.S.</vt:lpstr>
      <vt:lpstr>How Can Lifestyle Medicine Help Solve Chronic Disease? </vt:lpstr>
      <vt:lpstr>5 Healthy Habits Study</vt:lpstr>
      <vt:lpstr>Comparison of Adherence to Healthy Lifestyle Habits in US Adults 1988-1994 and 2001-2006</vt:lpstr>
      <vt:lpstr>Highlights from the 5 Healthy Habits Study</vt:lpstr>
      <vt:lpstr>Adult Obesity Prevalence Maps</vt:lpstr>
      <vt:lpstr>Lifestyle Habits and Mortality in Overweight Individuals</vt:lpstr>
      <vt:lpstr>Healthy Behavior Impact on Incidence of MI in Men</vt:lpstr>
      <vt:lpstr>Coronary Artery Disease Risk Factors</vt:lpstr>
      <vt:lpstr>Prevalence of Diabetes and Obesity by County 2004</vt:lpstr>
      <vt:lpstr>Prevalence of Diabetes and Obesity by County 2016</vt:lpstr>
      <vt:lpstr>Diabetes Prevention Program</vt:lpstr>
      <vt:lpstr>Lifestyle Intervention Details</vt:lpstr>
      <vt:lpstr>Lifestyle Counseling: Does It Work? Diabetes Prevention Program</vt:lpstr>
      <vt:lpstr>The Financial Side</vt:lpstr>
      <vt:lpstr>Health Care Costs in 2018</vt:lpstr>
      <vt:lpstr>Where does this money go?</vt:lpstr>
      <vt:lpstr>PowerPoint Presentation</vt:lpstr>
      <vt:lpstr>Healthcare Costs in US are Significantly Higher than Comparable Countries </vt:lpstr>
      <vt:lpstr>American Public Health Association</vt:lpstr>
      <vt:lpstr>How We Can Make A Difference </vt:lpstr>
      <vt:lpstr>Efficacy of Healthcare Counseling </vt:lpstr>
      <vt:lpstr>Efficacy of Healthcare Counseling </vt:lpstr>
      <vt:lpstr>Efficacy of Healthcare Counseling </vt:lpstr>
      <vt:lpstr>Efficacy of Healthcare Counseling </vt:lpstr>
      <vt:lpstr>There is Minimal Training on Exercise &amp; Nutrition Counseling in Medical School</vt:lpstr>
      <vt:lpstr>6 Pillars of Lifestyle Medicine </vt:lpstr>
      <vt:lpstr>What Can We Do? </vt:lpstr>
      <vt:lpstr>Become Part of the LM Movement</vt:lpstr>
      <vt:lpstr>Start a Lifestyle Medicine Interest Group</vt:lpstr>
      <vt:lpstr>Interested in Diving Deeper into LM and Advancing the Field?</vt:lpstr>
      <vt:lpstr>Join Us!</vt:lpstr>
      <vt:lpstr>Special Thanks To Our Authors</vt:lpstr>
      <vt:lpstr>References</vt:lpstr>
      <vt:lpstr>References Continued</vt:lpstr>
      <vt:lpstr>References Continued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Lifestyle Medicine</dc:title>
  <dc:creator>Shannon Worthman</dc:creator>
  <cp:lastModifiedBy>Shannon Worthman</cp:lastModifiedBy>
  <cp:revision>9</cp:revision>
  <dcterms:modified xsi:type="dcterms:W3CDTF">2020-08-21T14:38:10Z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0x010100EAB38F9C3B51044E8E3EA095A52C76F5</vt:lpwstr>
  </property>
</Properties>
</file>